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17" r:id="rId2"/>
    <p:sldId id="887" r:id="rId3"/>
    <p:sldId id="850" r:id="rId4"/>
    <p:sldId id="872" r:id="rId5"/>
    <p:sldId id="876" r:id="rId6"/>
    <p:sldId id="902" r:id="rId7"/>
    <p:sldId id="903" r:id="rId8"/>
    <p:sldId id="896" r:id="rId9"/>
    <p:sldId id="898" r:id="rId10"/>
    <p:sldId id="908" r:id="rId11"/>
    <p:sldId id="904" r:id="rId12"/>
    <p:sldId id="905" r:id="rId13"/>
    <p:sldId id="836" r:id="rId14"/>
  </p:sldIdLst>
  <p:sldSz cx="9144000" cy="5143500" type="screen16x9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5511">
          <p15:clr>
            <a:srgbClr val="A4A3A4"/>
          </p15:clr>
        </p15:guide>
        <p15:guide id="3" orient="horz" pos="22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00"/>
    <a:srgbClr val="FF0000"/>
    <a:srgbClr val="031E61"/>
    <a:srgbClr val="0066CA"/>
    <a:srgbClr val="0083C9"/>
    <a:srgbClr val="99FFCC"/>
    <a:srgbClr val="0092D1"/>
    <a:srgbClr val="FFFFFF"/>
    <a:srgbClr val="576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7" autoAdjust="0"/>
    <p:restoredTop sz="95040" autoAdjust="0"/>
  </p:normalViewPr>
  <p:slideViewPr>
    <p:cSldViewPr>
      <p:cViewPr varScale="1">
        <p:scale>
          <a:sx n="110" d="100"/>
          <a:sy n="110" d="100"/>
        </p:scale>
        <p:origin x="234" y="90"/>
      </p:cViewPr>
      <p:guideLst>
        <p:guide orient="horz" pos="2976"/>
        <p:guide pos="5511"/>
        <p:guide orient="horz" pos="2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06"/>
    </p:cViewPr>
  </p:sorterViewPr>
  <p:notesViewPr>
    <p:cSldViewPr>
      <p:cViewPr varScale="1">
        <p:scale>
          <a:sx n="59" d="100"/>
          <a:sy n="59" d="100"/>
        </p:scale>
        <p:origin x="2802" y="72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3F1BA-53C8-4A2E-B2AA-E7C98F26740A}" type="doc">
      <dgm:prSet loTypeId="urn:microsoft.com/office/officeart/2005/8/layout/default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5F5F322-D6A8-42FB-B50C-C4867E7CEC25}">
      <dgm:prSet phldrT="[Testo]"/>
      <dgm:spPr/>
      <dgm:t>
        <a:bodyPr/>
        <a:lstStyle/>
        <a:p>
          <a:r>
            <a:rPr lang="it-IT" b="1" dirty="0">
              <a:latin typeface="+mn-lt"/>
              <a:ea typeface="ＭＳ Ｐゴシック" pitchFamily="34" charset="-128"/>
            </a:rPr>
            <a:t>Public Affairs</a:t>
          </a:r>
          <a:endParaRPr lang="it-IT" dirty="0"/>
        </a:p>
      </dgm:t>
    </dgm:pt>
    <dgm:pt modelId="{3CF73BC6-C59B-4E2F-9685-2FAEEF8CC144}" type="parTrans" cxnId="{2DE5C4AC-DDA1-4185-9488-1434C697687B}">
      <dgm:prSet/>
      <dgm:spPr/>
      <dgm:t>
        <a:bodyPr/>
        <a:lstStyle/>
        <a:p>
          <a:endParaRPr lang="it-IT"/>
        </a:p>
      </dgm:t>
    </dgm:pt>
    <dgm:pt modelId="{FA1922CD-4477-43F7-AB25-26399BFC0C5F}" type="sibTrans" cxnId="{2DE5C4AC-DDA1-4185-9488-1434C697687B}">
      <dgm:prSet/>
      <dgm:spPr/>
      <dgm:t>
        <a:bodyPr/>
        <a:lstStyle/>
        <a:p>
          <a:endParaRPr lang="it-IT"/>
        </a:p>
      </dgm:t>
    </dgm:pt>
    <dgm:pt modelId="{83D910D4-DEA2-4155-9B4E-BAC8EADF1147}">
      <dgm:prSet phldrT="[Testo]"/>
      <dgm:spPr/>
      <dgm:t>
        <a:bodyPr/>
        <a:lstStyle/>
        <a:p>
          <a:r>
            <a:rPr lang="en-US" b="1" dirty="0">
              <a:latin typeface="+mn-lt"/>
              <a:ea typeface="ＭＳ Ｐゴシック" pitchFamily="34" charset="-128"/>
            </a:rPr>
            <a:t>Area </a:t>
          </a:r>
          <a:r>
            <a:rPr lang="en-US" b="1" dirty="0" err="1">
              <a:latin typeface="+mn-lt"/>
              <a:ea typeface="ＭＳ Ｐゴシック" pitchFamily="34" charset="-128"/>
            </a:rPr>
            <a:t>Tecnico</a:t>
          </a:r>
          <a:r>
            <a:rPr lang="en-US" b="1" dirty="0">
              <a:latin typeface="+mn-lt"/>
              <a:ea typeface="ＭＳ Ｐゴシック" pitchFamily="34" charset="-128"/>
            </a:rPr>
            <a:t> -</a:t>
          </a:r>
          <a:r>
            <a:rPr lang="en-US" b="1" dirty="0" err="1">
              <a:latin typeface="+mn-lt"/>
              <a:ea typeface="ＭＳ Ｐゴシック" pitchFamily="34" charset="-128"/>
            </a:rPr>
            <a:t>Normativa</a:t>
          </a:r>
          <a:endParaRPr lang="it-IT" b="1" dirty="0">
            <a:latin typeface="+mn-lt"/>
            <a:ea typeface="ＭＳ Ｐゴシック" pitchFamily="34" charset="-128"/>
          </a:endParaRPr>
        </a:p>
      </dgm:t>
    </dgm:pt>
    <dgm:pt modelId="{A87316A2-7119-475D-AC7A-F5AA79509330}" type="parTrans" cxnId="{1DE30E5F-9667-48EA-A151-A8685617D784}">
      <dgm:prSet/>
      <dgm:spPr/>
      <dgm:t>
        <a:bodyPr/>
        <a:lstStyle/>
        <a:p>
          <a:endParaRPr lang="it-IT"/>
        </a:p>
      </dgm:t>
    </dgm:pt>
    <dgm:pt modelId="{3F59B7C5-330C-4660-B82A-203BE545A0D7}" type="sibTrans" cxnId="{1DE30E5F-9667-48EA-A151-A8685617D784}">
      <dgm:prSet/>
      <dgm:spPr/>
      <dgm:t>
        <a:bodyPr/>
        <a:lstStyle/>
        <a:p>
          <a:endParaRPr lang="it-IT"/>
        </a:p>
      </dgm:t>
    </dgm:pt>
    <dgm:pt modelId="{AE2E1EDA-EE56-483E-AFFF-9E6263B382A7}">
      <dgm:prSet phldrT="[Testo]"/>
      <dgm:spPr/>
      <dgm:t>
        <a:bodyPr/>
        <a:lstStyle/>
        <a:p>
          <a:r>
            <a:rPr lang="en-US" b="1" dirty="0" err="1">
              <a:ea typeface="ＭＳ Ｐゴシック" pitchFamily="34" charset="-128"/>
            </a:rPr>
            <a:t>Studi</a:t>
          </a:r>
          <a:r>
            <a:rPr lang="en-US" b="1" dirty="0">
              <a:ea typeface="ＭＳ Ｐゴシック" pitchFamily="34" charset="-128"/>
            </a:rPr>
            <a:t> e </a:t>
          </a:r>
          <a:r>
            <a:rPr lang="en-US" b="1" dirty="0" err="1">
              <a:ea typeface="ＭＳ Ｐゴシック" pitchFamily="34" charset="-128"/>
            </a:rPr>
            <a:t>Statistiche</a:t>
          </a:r>
          <a:endParaRPr lang="it-IT" dirty="0"/>
        </a:p>
      </dgm:t>
    </dgm:pt>
    <dgm:pt modelId="{AC08B6AC-C937-4CA4-BCAE-5023ABA594DB}" type="parTrans" cxnId="{C1427532-0E0B-4BAF-AE78-22B58834460B}">
      <dgm:prSet/>
      <dgm:spPr/>
      <dgm:t>
        <a:bodyPr/>
        <a:lstStyle/>
        <a:p>
          <a:endParaRPr lang="it-IT"/>
        </a:p>
      </dgm:t>
    </dgm:pt>
    <dgm:pt modelId="{9C5E4127-27B9-492A-A101-86A36C0C4714}" type="sibTrans" cxnId="{C1427532-0E0B-4BAF-AE78-22B58834460B}">
      <dgm:prSet/>
      <dgm:spPr/>
      <dgm:t>
        <a:bodyPr/>
        <a:lstStyle/>
        <a:p>
          <a:endParaRPr lang="it-IT"/>
        </a:p>
      </dgm:t>
    </dgm:pt>
    <dgm:pt modelId="{C51D49F7-133C-421A-B8F5-F098648AB839}">
      <dgm:prSet phldrT="[Testo]"/>
      <dgm:spPr/>
      <dgm:t>
        <a:bodyPr/>
        <a:lstStyle/>
        <a:p>
          <a:r>
            <a:rPr lang="en-US" b="1" dirty="0" err="1">
              <a:ea typeface="ＭＳ Ｐゴシック" pitchFamily="34" charset="-128"/>
            </a:rPr>
            <a:t>Internazionalizzazione</a:t>
          </a:r>
          <a:endParaRPr lang="it-IT" dirty="0"/>
        </a:p>
      </dgm:t>
    </dgm:pt>
    <dgm:pt modelId="{A1062E90-380F-44C3-A0FF-6668437C12D5}" type="parTrans" cxnId="{43C674BD-7698-4FB7-ADF4-981E93E10A56}">
      <dgm:prSet/>
      <dgm:spPr/>
      <dgm:t>
        <a:bodyPr/>
        <a:lstStyle/>
        <a:p>
          <a:endParaRPr lang="it-IT"/>
        </a:p>
      </dgm:t>
    </dgm:pt>
    <dgm:pt modelId="{52BCFE6B-E064-44E9-B4D0-F40DAF787EB4}" type="sibTrans" cxnId="{43C674BD-7698-4FB7-ADF4-981E93E10A56}">
      <dgm:prSet/>
      <dgm:spPr/>
      <dgm:t>
        <a:bodyPr/>
        <a:lstStyle/>
        <a:p>
          <a:endParaRPr lang="it-IT"/>
        </a:p>
      </dgm:t>
    </dgm:pt>
    <dgm:pt modelId="{9DAB0B8A-6653-438D-AA73-3AD112031942}">
      <dgm:prSet phldrT="[Testo]"/>
      <dgm:spPr/>
      <dgm:t>
        <a:bodyPr/>
        <a:lstStyle/>
        <a:p>
          <a:r>
            <a:rPr lang="en-US" b="1" dirty="0" err="1">
              <a:ea typeface="ＭＳ Ｐゴシック" pitchFamily="34" charset="-128"/>
            </a:rPr>
            <a:t>Formazione</a:t>
          </a:r>
          <a:r>
            <a:rPr lang="en-US" b="1" dirty="0">
              <a:ea typeface="ＭＳ Ｐゴシック" pitchFamily="34" charset="-128"/>
            </a:rPr>
            <a:t> </a:t>
          </a:r>
          <a:endParaRPr lang="it-IT" b="1" dirty="0">
            <a:ea typeface="ＭＳ Ｐゴシック" pitchFamily="34" charset="-128"/>
          </a:endParaRPr>
        </a:p>
      </dgm:t>
    </dgm:pt>
    <dgm:pt modelId="{F28D3354-5D4F-477C-A9C4-9BAA62B8B1D3}" type="parTrans" cxnId="{597CA8AE-33A8-4187-9F7C-AED71B11AAA7}">
      <dgm:prSet/>
      <dgm:spPr/>
      <dgm:t>
        <a:bodyPr/>
        <a:lstStyle/>
        <a:p>
          <a:endParaRPr lang="it-IT"/>
        </a:p>
      </dgm:t>
    </dgm:pt>
    <dgm:pt modelId="{34F349EE-4F3F-4235-BF9E-0139EEB04CA5}" type="sibTrans" cxnId="{597CA8AE-33A8-4187-9F7C-AED71B11AAA7}">
      <dgm:prSet/>
      <dgm:spPr/>
      <dgm:t>
        <a:bodyPr/>
        <a:lstStyle/>
        <a:p>
          <a:endParaRPr lang="it-IT"/>
        </a:p>
      </dgm:t>
    </dgm:pt>
    <dgm:pt modelId="{6245F53B-1FDF-4573-820B-98822BF6B4B1}" type="pres">
      <dgm:prSet presAssocID="{84A3F1BA-53C8-4A2E-B2AA-E7C98F26740A}" presName="diagram" presStyleCnt="0">
        <dgm:presLayoutVars>
          <dgm:dir/>
          <dgm:resizeHandles val="exact"/>
        </dgm:presLayoutVars>
      </dgm:prSet>
      <dgm:spPr/>
    </dgm:pt>
    <dgm:pt modelId="{94AF9418-A97E-4535-8D5D-25B9E2849B35}" type="pres">
      <dgm:prSet presAssocID="{15F5F322-D6A8-42FB-B50C-C4867E7CEC25}" presName="node" presStyleLbl="node1" presStyleIdx="0" presStyleCnt="5">
        <dgm:presLayoutVars>
          <dgm:bulletEnabled val="1"/>
        </dgm:presLayoutVars>
      </dgm:prSet>
      <dgm:spPr/>
    </dgm:pt>
    <dgm:pt modelId="{3330DB90-9770-404C-90FF-829A89F6A3B9}" type="pres">
      <dgm:prSet presAssocID="{FA1922CD-4477-43F7-AB25-26399BFC0C5F}" presName="sibTrans" presStyleCnt="0"/>
      <dgm:spPr/>
    </dgm:pt>
    <dgm:pt modelId="{9D2F4E0C-E231-4CAE-BDB0-E84390F415E6}" type="pres">
      <dgm:prSet presAssocID="{83D910D4-DEA2-4155-9B4E-BAC8EADF1147}" presName="node" presStyleLbl="node1" presStyleIdx="1" presStyleCnt="5">
        <dgm:presLayoutVars>
          <dgm:bulletEnabled val="1"/>
        </dgm:presLayoutVars>
      </dgm:prSet>
      <dgm:spPr/>
    </dgm:pt>
    <dgm:pt modelId="{D89DA0FE-C539-4378-9331-259AC3ADEBE3}" type="pres">
      <dgm:prSet presAssocID="{3F59B7C5-330C-4660-B82A-203BE545A0D7}" presName="sibTrans" presStyleCnt="0"/>
      <dgm:spPr/>
    </dgm:pt>
    <dgm:pt modelId="{60143656-9457-4B07-8373-C953BDB31E76}" type="pres">
      <dgm:prSet presAssocID="{AE2E1EDA-EE56-483E-AFFF-9E6263B382A7}" presName="node" presStyleLbl="node1" presStyleIdx="2" presStyleCnt="5">
        <dgm:presLayoutVars>
          <dgm:bulletEnabled val="1"/>
        </dgm:presLayoutVars>
      </dgm:prSet>
      <dgm:spPr/>
    </dgm:pt>
    <dgm:pt modelId="{2C09AB3B-F6BC-4BB4-93C3-DACD5CB2D15D}" type="pres">
      <dgm:prSet presAssocID="{9C5E4127-27B9-492A-A101-86A36C0C4714}" presName="sibTrans" presStyleCnt="0"/>
      <dgm:spPr/>
    </dgm:pt>
    <dgm:pt modelId="{C83B7FB0-107F-4C3C-A2B1-0961E755FFFF}" type="pres">
      <dgm:prSet presAssocID="{C51D49F7-133C-421A-B8F5-F098648AB839}" presName="node" presStyleLbl="node1" presStyleIdx="3" presStyleCnt="5" custScaleX="157548" custScaleY="97340">
        <dgm:presLayoutVars>
          <dgm:bulletEnabled val="1"/>
        </dgm:presLayoutVars>
      </dgm:prSet>
      <dgm:spPr/>
    </dgm:pt>
    <dgm:pt modelId="{BEBCB9F3-9AE3-47BD-8271-F11239077E66}" type="pres">
      <dgm:prSet presAssocID="{52BCFE6B-E064-44E9-B4D0-F40DAF787EB4}" presName="sibTrans" presStyleCnt="0"/>
      <dgm:spPr/>
    </dgm:pt>
    <dgm:pt modelId="{5984D7FB-BD10-477A-A5B2-459E7026D8F0}" type="pres">
      <dgm:prSet presAssocID="{9DAB0B8A-6653-438D-AA73-3AD112031942}" presName="node" presStyleLbl="node1" presStyleIdx="4" presStyleCnt="5">
        <dgm:presLayoutVars>
          <dgm:bulletEnabled val="1"/>
        </dgm:presLayoutVars>
      </dgm:prSet>
      <dgm:spPr/>
    </dgm:pt>
  </dgm:ptLst>
  <dgm:cxnLst>
    <dgm:cxn modelId="{361E9404-DCE8-4813-AC90-24F7623C78BC}" type="presOf" srcId="{9DAB0B8A-6653-438D-AA73-3AD112031942}" destId="{5984D7FB-BD10-477A-A5B2-459E7026D8F0}" srcOrd="0" destOrd="0" presId="urn:microsoft.com/office/officeart/2005/8/layout/default"/>
    <dgm:cxn modelId="{7C673822-6DBB-4573-B041-1FD69E7EC7BD}" type="presOf" srcId="{84A3F1BA-53C8-4A2E-B2AA-E7C98F26740A}" destId="{6245F53B-1FDF-4573-820B-98822BF6B4B1}" srcOrd="0" destOrd="0" presId="urn:microsoft.com/office/officeart/2005/8/layout/default"/>
    <dgm:cxn modelId="{C1427532-0E0B-4BAF-AE78-22B58834460B}" srcId="{84A3F1BA-53C8-4A2E-B2AA-E7C98F26740A}" destId="{AE2E1EDA-EE56-483E-AFFF-9E6263B382A7}" srcOrd="2" destOrd="0" parTransId="{AC08B6AC-C937-4CA4-BCAE-5023ABA594DB}" sibTransId="{9C5E4127-27B9-492A-A101-86A36C0C4714}"/>
    <dgm:cxn modelId="{1DE30E5F-9667-48EA-A151-A8685617D784}" srcId="{84A3F1BA-53C8-4A2E-B2AA-E7C98F26740A}" destId="{83D910D4-DEA2-4155-9B4E-BAC8EADF1147}" srcOrd="1" destOrd="0" parTransId="{A87316A2-7119-475D-AC7A-F5AA79509330}" sibTransId="{3F59B7C5-330C-4660-B82A-203BE545A0D7}"/>
    <dgm:cxn modelId="{6D483B9C-E261-45CA-90E5-3A3F2DDDD8FE}" type="presOf" srcId="{AE2E1EDA-EE56-483E-AFFF-9E6263B382A7}" destId="{60143656-9457-4B07-8373-C953BDB31E76}" srcOrd="0" destOrd="0" presId="urn:microsoft.com/office/officeart/2005/8/layout/default"/>
    <dgm:cxn modelId="{2DE5C4AC-DDA1-4185-9488-1434C697687B}" srcId="{84A3F1BA-53C8-4A2E-B2AA-E7C98F26740A}" destId="{15F5F322-D6A8-42FB-B50C-C4867E7CEC25}" srcOrd="0" destOrd="0" parTransId="{3CF73BC6-C59B-4E2F-9685-2FAEEF8CC144}" sibTransId="{FA1922CD-4477-43F7-AB25-26399BFC0C5F}"/>
    <dgm:cxn modelId="{597CA8AE-33A8-4187-9F7C-AED71B11AAA7}" srcId="{84A3F1BA-53C8-4A2E-B2AA-E7C98F26740A}" destId="{9DAB0B8A-6653-438D-AA73-3AD112031942}" srcOrd="4" destOrd="0" parTransId="{F28D3354-5D4F-477C-A9C4-9BAA62B8B1D3}" sibTransId="{34F349EE-4F3F-4235-BF9E-0139EEB04CA5}"/>
    <dgm:cxn modelId="{43C674BD-7698-4FB7-ADF4-981E93E10A56}" srcId="{84A3F1BA-53C8-4A2E-B2AA-E7C98F26740A}" destId="{C51D49F7-133C-421A-B8F5-F098648AB839}" srcOrd="3" destOrd="0" parTransId="{A1062E90-380F-44C3-A0FF-6668437C12D5}" sibTransId="{52BCFE6B-E064-44E9-B4D0-F40DAF787EB4}"/>
    <dgm:cxn modelId="{6A1B37D5-6861-48FB-887B-E92809177BFE}" type="presOf" srcId="{15F5F322-D6A8-42FB-B50C-C4867E7CEC25}" destId="{94AF9418-A97E-4535-8D5D-25B9E2849B35}" srcOrd="0" destOrd="0" presId="urn:microsoft.com/office/officeart/2005/8/layout/default"/>
    <dgm:cxn modelId="{C59386F2-3DEE-4EB0-84A4-A1E609430423}" type="presOf" srcId="{83D910D4-DEA2-4155-9B4E-BAC8EADF1147}" destId="{9D2F4E0C-E231-4CAE-BDB0-E84390F415E6}" srcOrd="0" destOrd="0" presId="urn:microsoft.com/office/officeart/2005/8/layout/default"/>
    <dgm:cxn modelId="{B1A4BEF3-BBA6-42C1-AFB8-DD0A23A4E55E}" type="presOf" srcId="{C51D49F7-133C-421A-B8F5-F098648AB839}" destId="{C83B7FB0-107F-4C3C-A2B1-0961E755FFFF}" srcOrd="0" destOrd="0" presId="urn:microsoft.com/office/officeart/2005/8/layout/default"/>
    <dgm:cxn modelId="{90406BF4-A556-41D5-BE8A-2FDAD59F18E9}" type="presParOf" srcId="{6245F53B-1FDF-4573-820B-98822BF6B4B1}" destId="{94AF9418-A97E-4535-8D5D-25B9E2849B35}" srcOrd="0" destOrd="0" presId="urn:microsoft.com/office/officeart/2005/8/layout/default"/>
    <dgm:cxn modelId="{EB449B38-6A7B-42AA-8965-DD05A5554D12}" type="presParOf" srcId="{6245F53B-1FDF-4573-820B-98822BF6B4B1}" destId="{3330DB90-9770-404C-90FF-829A89F6A3B9}" srcOrd="1" destOrd="0" presId="urn:microsoft.com/office/officeart/2005/8/layout/default"/>
    <dgm:cxn modelId="{48B48E26-FA83-4410-9A76-0A80CEC54179}" type="presParOf" srcId="{6245F53B-1FDF-4573-820B-98822BF6B4B1}" destId="{9D2F4E0C-E231-4CAE-BDB0-E84390F415E6}" srcOrd="2" destOrd="0" presId="urn:microsoft.com/office/officeart/2005/8/layout/default"/>
    <dgm:cxn modelId="{2B70D84D-CB4B-4D8A-95B7-41F1EBBBA566}" type="presParOf" srcId="{6245F53B-1FDF-4573-820B-98822BF6B4B1}" destId="{D89DA0FE-C539-4378-9331-259AC3ADEBE3}" srcOrd="3" destOrd="0" presId="urn:microsoft.com/office/officeart/2005/8/layout/default"/>
    <dgm:cxn modelId="{485E95C1-719C-4AD2-8C28-76743F95E4C9}" type="presParOf" srcId="{6245F53B-1FDF-4573-820B-98822BF6B4B1}" destId="{60143656-9457-4B07-8373-C953BDB31E76}" srcOrd="4" destOrd="0" presId="urn:microsoft.com/office/officeart/2005/8/layout/default"/>
    <dgm:cxn modelId="{A68234F7-FEC4-4ECB-84DB-3CBA3C2DA8D9}" type="presParOf" srcId="{6245F53B-1FDF-4573-820B-98822BF6B4B1}" destId="{2C09AB3B-F6BC-4BB4-93C3-DACD5CB2D15D}" srcOrd="5" destOrd="0" presId="urn:microsoft.com/office/officeart/2005/8/layout/default"/>
    <dgm:cxn modelId="{D8A88B71-84AD-4B59-B04B-3ACB22086146}" type="presParOf" srcId="{6245F53B-1FDF-4573-820B-98822BF6B4B1}" destId="{C83B7FB0-107F-4C3C-A2B1-0961E755FFFF}" srcOrd="6" destOrd="0" presId="urn:microsoft.com/office/officeart/2005/8/layout/default"/>
    <dgm:cxn modelId="{6634EE82-03E0-46E0-AAC5-3A6D51DE40E0}" type="presParOf" srcId="{6245F53B-1FDF-4573-820B-98822BF6B4B1}" destId="{BEBCB9F3-9AE3-47BD-8271-F11239077E66}" srcOrd="7" destOrd="0" presId="urn:microsoft.com/office/officeart/2005/8/layout/default"/>
    <dgm:cxn modelId="{3019B7CF-362B-41A1-920D-E3E1BF93972A}" type="presParOf" srcId="{6245F53B-1FDF-4573-820B-98822BF6B4B1}" destId="{5984D7FB-BD10-477A-A5B2-459E7026D8F0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326A5F-128D-45B5-9053-4C3B94889872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7A51FCB0-AD21-4447-B50A-9FE501923FC6}">
      <dgm:prSet phldrT="[Testo]" custT="1"/>
      <dgm:spPr/>
      <dgm:t>
        <a:bodyPr/>
        <a:lstStyle/>
        <a:p>
          <a:r>
            <a:rPr lang="it-IT" sz="700" b="1" dirty="0">
              <a:solidFill>
                <a:schemeClr val="tx1"/>
              </a:solidFill>
              <a:latin typeface="Calibri" panose="020F0502020204030204" pitchFamily="34" charset="0"/>
            </a:rPr>
            <a:t>ALLESTITORI E COSTRUTTORI</a:t>
          </a:r>
        </a:p>
      </dgm:t>
    </dgm:pt>
    <dgm:pt modelId="{10A935DE-E25E-421A-A3B9-D316654E4721}" type="parTrans" cxnId="{B5FD1E44-8EDE-41A9-8297-277B129D5C0B}">
      <dgm:prSet/>
      <dgm:spPr/>
      <dgm:t>
        <a:bodyPr/>
        <a:lstStyle/>
        <a:p>
          <a:endParaRPr lang="it-IT"/>
        </a:p>
      </dgm:t>
    </dgm:pt>
    <dgm:pt modelId="{B53659EA-890B-451F-91C0-AF8860E68C90}" type="sibTrans" cxnId="{B5FD1E44-8EDE-41A9-8297-277B129D5C0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9DE8AFDD-B0CF-4C73-900A-53E8E1B364AD}">
      <dgm:prSet phldrT="[Testo]" custT="1"/>
      <dgm:spPr/>
      <dgm:t>
        <a:bodyPr/>
        <a:lstStyle/>
        <a:p>
          <a:r>
            <a:rPr lang="it-IT" sz="800" b="1" dirty="0">
              <a:solidFill>
                <a:schemeClr val="tx1"/>
              </a:solidFill>
              <a:latin typeface="Calibri" panose="020F0502020204030204" pitchFamily="34" charset="0"/>
            </a:rPr>
            <a:t>PROGETTISTI (</a:t>
          </a:r>
          <a:r>
            <a:rPr lang="it-IT" sz="800" b="1" dirty="0" err="1">
              <a:solidFill>
                <a:schemeClr val="tx1"/>
              </a:solidFill>
              <a:latin typeface="Calibri" panose="020F0502020204030204" pitchFamily="34" charset="0"/>
            </a:rPr>
            <a:t>Engineering</a:t>
          </a:r>
          <a:r>
            <a:rPr lang="it-IT" sz="800" b="1" dirty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</dgm:t>
    </dgm:pt>
    <dgm:pt modelId="{D90E31E8-3D1C-448F-AD99-BBB8E810C57B}" type="parTrans" cxnId="{79837D9D-7BDA-467C-8970-557D6EEC44AD}">
      <dgm:prSet/>
      <dgm:spPr/>
      <dgm:t>
        <a:bodyPr/>
        <a:lstStyle/>
        <a:p>
          <a:endParaRPr lang="it-IT"/>
        </a:p>
      </dgm:t>
    </dgm:pt>
    <dgm:pt modelId="{7BCD132C-0DB1-4A52-BE1F-36141C86112D}" type="sibTrans" cxnId="{79837D9D-7BDA-467C-8970-557D6EEC44AD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C8A1CCB2-9FBD-4FD9-AE44-4382177D58C1}">
      <dgm:prSet phldrT="[Testo]" custT="1"/>
      <dgm:spPr/>
      <dgm:t>
        <a:bodyPr/>
        <a:lstStyle/>
        <a:p>
          <a:r>
            <a:rPr lang="it-IT" sz="800" b="1" dirty="0">
              <a:solidFill>
                <a:schemeClr val="tx1"/>
              </a:solidFill>
              <a:latin typeface="Calibri" panose="020F0502020204030204" pitchFamily="34" charset="0"/>
            </a:rPr>
            <a:t>CARROZZIERI</a:t>
          </a:r>
          <a:br>
            <a:rPr lang="it-IT" sz="800" b="1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it-IT" sz="800" b="1" dirty="0">
              <a:solidFill>
                <a:schemeClr val="tx1"/>
              </a:solidFill>
              <a:latin typeface="Calibri" panose="020F0502020204030204" pitchFamily="34" charset="0"/>
            </a:rPr>
            <a:t>(Design e Sviluppo)</a:t>
          </a:r>
        </a:p>
      </dgm:t>
    </dgm:pt>
    <dgm:pt modelId="{87FBE816-9FE4-4102-B0FF-1B0A7FD350A6}" type="parTrans" cxnId="{9D3E3FC8-5840-4CC7-9A72-7BEB32D8DCF9}">
      <dgm:prSet/>
      <dgm:spPr/>
      <dgm:t>
        <a:bodyPr/>
        <a:lstStyle/>
        <a:p>
          <a:endParaRPr lang="it-IT"/>
        </a:p>
      </dgm:t>
    </dgm:pt>
    <dgm:pt modelId="{DB7DC41C-D8AB-4A72-9E6C-2DA13FAD9752}" type="sibTrans" cxnId="{9D3E3FC8-5840-4CC7-9A72-7BEB32D8DCF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A9CF2C24-56BA-4523-A438-C36451B0E5C9}" type="pres">
      <dgm:prSet presAssocID="{82326A5F-128D-45B5-9053-4C3B94889872}" presName="cycle" presStyleCnt="0">
        <dgm:presLayoutVars>
          <dgm:dir/>
          <dgm:resizeHandles val="exact"/>
        </dgm:presLayoutVars>
      </dgm:prSet>
      <dgm:spPr/>
    </dgm:pt>
    <dgm:pt modelId="{69941814-8824-4FA1-8596-BAD62287F847}" type="pres">
      <dgm:prSet presAssocID="{7A51FCB0-AD21-4447-B50A-9FE501923FC6}" presName="node" presStyleLbl="node1" presStyleIdx="0" presStyleCnt="3" custScaleX="161080" custScaleY="89538">
        <dgm:presLayoutVars>
          <dgm:bulletEnabled val="1"/>
        </dgm:presLayoutVars>
      </dgm:prSet>
      <dgm:spPr/>
    </dgm:pt>
    <dgm:pt modelId="{14196CE5-1A2C-42BA-AE66-4665C2214211}" type="pres">
      <dgm:prSet presAssocID="{7A51FCB0-AD21-4447-B50A-9FE501923FC6}" presName="spNode" presStyleCnt="0"/>
      <dgm:spPr/>
    </dgm:pt>
    <dgm:pt modelId="{76936AEB-8879-4222-BFF8-9D0687701817}" type="pres">
      <dgm:prSet presAssocID="{B53659EA-890B-451F-91C0-AF8860E68C90}" presName="sibTrans" presStyleLbl="sibTrans1D1" presStyleIdx="0" presStyleCnt="3"/>
      <dgm:spPr/>
    </dgm:pt>
    <dgm:pt modelId="{D4FCF39A-4027-4778-A821-021BCFA78528}" type="pres">
      <dgm:prSet presAssocID="{9DE8AFDD-B0CF-4C73-900A-53E8E1B364AD}" presName="node" presStyleLbl="node1" presStyleIdx="1" presStyleCnt="3" custScaleX="116594" custScaleY="134834">
        <dgm:presLayoutVars>
          <dgm:bulletEnabled val="1"/>
        </dgm:presLayoutVars>
      </dgm:prSet>
      <dgm:spPr/>
    </dgm:pt>
    <dgm:pt modelId="{A2D45971-0C86-4A64-83D2-9C9C87915F3A}" type="pres">
      <dgm:prSet presAssocID="{9DE8AFDD-B0CF-4C73-900A-53E8E1B364AD}" presName="spNode" presStyleCnt="0"/>
      <dgm:spPr/>
    </dgm:pt>
    <dgm:pt modelId="{0E55C50A-1A0F-488D-9999-61EC2EE5F6EE}" type="pres">
      <dgm:prSet presAssocID="{7BCD132C-0DB1-4A52-BE1F-36141C86112D}" presName="sibTrans" presStyleLbl="sibTrans1D1" presStyleIdx="1" presStyleCnt="3"/>
      <dgm:spPr/>
    </dgm:pt>
    <dgm:pt modelId="{C6A40C09-92D6-458F-8771-B90F28026A85}" type="pres">
      <dgm:prSet presAssocID="{C8A1CCB2-9FBD-4FD9-AE44-4382177D58C1}" presName="node" presStyleLbl="node1" presStyleIdx="2" presStyleCnt="3" custScaleX="131697" custScaleY="134834">
        <dgm:presLayoutVars>
          <dgm:bulletEnabled val="1"/>
        </dgm:presLayoutVars>
      </dgm:prSet>
      <dgm:spPr/>
    </dgm:pt>
    <dgm:pt modelId="{3E09CC0C-1600-4669-94F6-8DD469AA2BEE}" type="pres">
      <dgm:prSet presAssocID="{C8A1CCB2-9FBD-4FD9-AE44-4382177D58C1}" presName="spNode" presStyleCnt="0"/>
      <dgm:spPr/>
    </dgm:pt>
    <dgm:pt modelId="{BD4E5C89-FBEC-4D96-A002-610B69ECE09F}" type="pres">
      <dgm:prSet presAssocID="{DB7DC41C-D8AB-4A72-9E6C-2DA13FAD9752}" presName="sibTrans" presStyleLbl="sibTrans1D1" presStyleIdx="2" presStyleCnt="3"/>
      <dgm:spPr/>
    </dgm:pt>
  </dgm:ptLst>
  <dgm:cxnLst>
    <dgm:cxn modelId="{456A5000-E344-40E6-ABE5-CA6B5EAEA312}" type="presOf" srcId="{7A51FCB0-AD21-4447-B50A-9FE501923FC6}" destId="{69941814-8824-4FA1-8596-BAD62287F847}" srcOrd="0" destOrd="0" presId="urn:microsoft.com/office/officeart/2005/8/layout/cycle6"/>
    <dgm:cxn modelId="{A1CB570E-603E-4632-BF22-4CAD5F30D7F9}" type="presOf" srcId="{7BCD132C-0DB1-4A52-BE1F-36141C86112D}" destId="{0E55C50A-1A0F-488D-9999-61EC2EE5F6EE}" srcOrd="0" destOrd="0" presId="urn:microsoft.com/office/officeart/2005/8/layout/cycle6"/>
    <dgm:cxn modelId="{B1E0BF3E-D125-44D7-B96E-054AC41FFD42}" type="presOf" srcId="{B53659EA-890B-451F-91C0-AF8860E68C90}" destId="{76936AEB-8879-4222-BFF8-9D0687701817}" srcOrd="0" destOrd="0" presId="urn:microsoft.com/office/officeart/2005/8/layout/cycle6"/>
    <dgm:cxn modelId="{B5FD1E44-8EDE-41A9-8297-277B129D5C0B}" srcId="{82326A5F-128D-45B5-9053-4C3B94889872}" destId="{7A51FCB0-AD21-4447-B50A-9FE501923FC6}" srcOrd="0" destOrd="0" parTransId="{10A935DE-E25E-421A-A3B9-D316654E4721}" sibTransId="{B53659EA-890B-451F-91C0-AF8860E68C90}"/>
    <dgm:cxn modelId="{DD26FE64-986D-4306-B53B-D3439E3215DC}" type="presOf" srcId="{C8A1CCB2-9FBD-4FD9-AE44-4382177D58C1}" destId="{C6A40C09-92D6-458F-8771-B90F28026A85}" srcOrd="0" destOrd="0" presId="urn:microsoft.com/office/officeart/2005/8/layout/cycle6"/>
    <dgm:cxn modelId="{BB50E885-40EE-4947-8EC7-92836643C80E}" type="presOf" srcId="{DB7DC41C-D8AB-4A72-9E6C-2DA13FAD9752}" destId="{BD4E5C89-FBEC-4D96-A002-610B69ECE09F}" srcOrd="0" destOrd="0" presId="urn:microsoft.com/office/officeart/2005/8/layout/cycle6"/>
    <dgm:cxn modelId="{79837D9D-7BDA-467C-8970-557D6EEC44AD}" srcId="{82326A5F-128D-45B5-9053-4C3B94889872}" destId="{9DE8AFDD-B0CF-4C73-900A-53E8E1B364AD}" srcOrd="1" destOrd="0" parTransId="{D90E31E8-3D1C-448F-AD99-BBB8E810C57B}" sibTransId="{7BCD132C-0DB1-4A52-BE1F-36141C86112D}"/>
    <dgm:cxn modelId="{FAF768A6-49E9-4801-989B-36E8A5D5EB35}" type="presOf" srcId="{9DE8AFDD-B0CF-4C73-900A-53E8E1B364AD}" destId="{D4FCF39A-4027-4778-A821-021BCFA78528}" srcOrd="0" destOrd="0" presId="urn:microsoft.com/office/officeart/2005/8/layout/cycle6"/>
    <dgm:cxn modelId="{A3C931B7-CE24-4680-994C-FDF885DAF885}" type="presOf" srcId="{82326A5F-128D-45B5-9053-4C3B94889872}" destId="{A9CF2C24-56BA-4523-A438-C36451B0E5C9}" srcOrd="0" destOrd="0" presId="urn:microsoft.com/office/officeart/2005/8/layout/cycle6"/>
    <dgm:cxn modelId="{9D3E3FC8-5840-4CC7-9A72-7BEB32D8DCF9}" srcId="{82326A5F-128D-45B5-9053-4C3B94889872}" destId="{C8A1CCB2-9FBD-4FD9-AE44-4382177D58C1}" srcOrd="2" destOrd="0" parTransId="{87FBE816-9FE4-4102-B0FF-1B0A7FD350A6}" sibTransId="{DB7DC41C-D8AB-4A72-9E6C-2DA13FAD9752}"/>
    <dgm:cxn modelId="{20344B92-4345-43D2-9BD3-DD1C85124F11}" type="presParOf" srcId="{A9CF2C24-56BA-4523-A438-C36451B0E5C9}" destId="{69941814-8824-4FA1-8596-BAD62287F847}" srcOrd="0" destOrd="0" presId="urn:microsoft.com/office/officeart/2005/8/layout/cycle6"/>
    <dgm:cxn modelId="{4D6A33AA-F89E-4651-B1B6-2DB1DAF8BA7A}" type="presParOf" srcId="{A9CF2C24-56BA-4523-A438-C36451B0E5C9}" destId="{14196CE5-1A2C-42BA-AE66-4665C2214211}" srcOrd="1" destOrd="0" presId="urn:microsoft.com/office/officeart/2005/8/layout/cycle6"/>
    <dgm:cxn modelId="{2AF61BFE-0F17-44D8-9365-5F6371746E88}" type="presParOf" srcId="{A9CF2C24-56BA-4523-A438-C36451B0E5C9}" destId="{76936AEB-8879-4222-BFF8-9D0687701817}" srcOrd="2" destOrd="0" presId="urn:microsoft.com/office/officeart/2005/8/layout/cycle6"/>
    <dgm:cxn modelId="{686CC86F-80CF-4138-9574-09EE96569815}" type="presParOf" srcId="{A9CF2C24-56BA-4523-A438-C36451B0E5C9}" destId="{D4FCF39A-4027-4778-A821-021BCFA78528}" srcOrd="3" destOrd="0" presId="urn:microsoft.com/office/officeart/2005/8/layout/cycle6"/>
    <dgm:cxn modelId="{3EABBF1C-D2F2-4A98-B18E-BD89E194E5CB}" type="presParOf" srcId="{A9CF2C24-56BA-4523-A438-C36451B0E5C9}" destId="{A2D45971-0C86-4A64-83D2-9C9C87915F3A}" srcOrd="4" destOrd="0" presId="urn:microsoft.com/office/officeart/2005/8/layout/cycle6"/>
    <dgm:cxn modelId="{F9BC9905-9997-4B9F-B4DC-881EDF2BF834}" type="presParOf" srcId="{A9CF2C24-56BA-4523-A438-C36451B0E5C9}" destId="{0E55C50A-1A0F-488D-9999-61EC2EE5F6EE}" srcOrd="5" destOrd="0" presId="urn:microsoft.com/office/officeart/2005/8/layout/cycle6"/>
    <dgm:cxn modelId="{56EC6305-5307-4E9C-ADE5-3C4EBD605F30}" type="presParOf" srcId="{A9CF2C24-56BA-4523-A438-C36451B0E5C9}" destId="{C6A40C09-92D6-458F-8771-B90F28026A85}" srcOrd="6" destOrd="0" presId="urn:microsoft.com/office/officeart/2005/8/layout/cycle6"/>
    <dgm:cxn modelId="{AC02E70D-8490-4B5E-8CF7-4DD14E6711C1}" type="presParOf" srcId="{A9CF2C24-56BA-4523-A438-C36451B0E5C9}" destId="{3E09CC0C-1600-4669-94F6-8DD469AA2BEE}" srcOrd="7" destOrd="0" presId="urn:microsoft.com/office/officeart/2005/8/layout/cycle6"/>
    <dgm:cxn modelId="{92217095-1155-40E5-BE43-805AB7DB786E}" type="presParOf" srcId="{A9CF2C24-56BA-4523-A438-C36451B0E5C9}" destId="{BD4E5C89-FBEC-4D96-A002-610B69ECE09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F9418-A97E-4535-8D5D-25B9E2849B35}">
      <dsp:nvSpPr>
        <dsp:cNvPr id="0" name=""/>
        <dsp:cNvSpPr/>
      </dsp:nvSpPr>
      <dsp:spPr>
        <a:xfrm>
          <a:off x="799368" y="9"/>
          <a:ext cx="1252435" cy="751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latin typeface="+mn-lt"/>
              <a:ea typeface="ＭＳ Ｐゴシック" pitchFamily="34" charset="-128"/>
            </a:rPr>
            <a:t>Public Affairs</a:t>
          </a:r>
          <a:endParaRPr lang="it-IT" sz="1300" kern="1200" dirty="0"/>
        </a:p>
      </dsp:txBody>
      <dsp:txXfrm>
        <a:off x="799368" y="9"/>
        <a:ext cx="1252435" cy="751461"/>
      </dsp:txXfrm>
    </dsp:sp>
    <dsp:sp modelId="{9D2F4E0C-E231-4CAE-BDB0-E84390F415E6}">
      <dsp:nvSpPr>
        <dsp:cNvPr id="0" name=""/>
        <dsp:cNvSpPr/>
      </dsp:nvSpPr>
      <dsp:spPr>
        <a:xfrm>
          <a:off x="2177048" y="9"/>
          <a:ext cx="1252435" cy="751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n-lt"/>
              <a:ea typeface="ＭＳ Ｐゴシック" pitchFamily="34" charset="-128"/>
            </a:rPr>
            <a:t>Area </a:t>
          </a:r>
          <a:r>
            <a:rPr lang="en-US" sz="1300" b="1" kern="1200" dirty="0" err="1">
              <a:latin typeface="+mn-lt"/>
              <a:ea typeface="ＭＳ Ｐゴシック" pitchFamily="34" charset="-128"/>
            </a:rPr>
            <a:t>Tecnico</a:t>
          </a:r>
          <a:r>
            <a:rPr lang="en-US" sz="1300" b="1" kern="1200" dirty="0">
              <a:latin typeface="+mn-lt"/>
              <a:ea typeface="ＭＳ Ｐゴシック" pitchFamily="34" charset="-128"/>
            </a:rPr>
            <a:t> -</a:t>
          </a:r>
          <a:r>
            <a:rPr lang="en-US" sz="1300" b="1" kern="1200" dirty="0" err="1">
              <a:latin typeface="+mn-lt"/>
              <a:ea typeface="ＭＳ Ｐゴシック" pitchFamily="34" charset="-128"/>
            </a:rPr>
            <a:t>Normativa</a:t>
          </a:r>
          <a:endParaRPr lang="it-IT" sz="1300" b="1" kern="1200" dirty="0">
            <a:latin typeface="+mn-lt"/>
            <a:ea typeface="ＭＳ Ｐゴシック" pitchFamily="34" charset="-128"/>
          </a:endParaRPr>
        </a:p>
      </dsp:txBody>
      <dsp:txXfrm>
        <a:off x="2177048" y="9"/>
        <a:ext cx="1252435" cy="751461"/>
      </dsp:txXfrm>
    </dsp:sp>
    <dsp:sp modelId="{60143656-9457-4B07-8373-C953BDB31E76}">
      <dsp:nvSpPr>
        <dsp:cNvPr id="0" name=""/>
        <dsp:cNvSpPr/>
      </dsp:nvSpPr>
      <dsp:spPr>
        <a:xfrm>
          <a:off x="3554727" y="9"/>
          <a:ext cx="1252435" cy="751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ea typeface="ＭＳ Ｐゴシック" pitchFamily="34" charset="-128"/>
            </a:rPr>
            <a:t>Studi</a:t>
          </a:r>
          <a:r>
            <a:rPr lang="en-US" sz="1300" b="1" kern="1200" dirty="0">
              <a:ea typeface="ＭＳ Ｐゴシック" pitchFamily="34" charset="-128"/>
            </a:rPr>
            <a:t> e </a:t>
          </a:r>
          <a:r>
            <a:rPr lang="en-US" sz="1300" b="1" kern="1200" dirty="0" err="1">
              <a:ea typeface="ＭＳ Ｐゴシック" pitchFamily="34" charset="-128"/>
            </a:rPr>
            <a:t>Statistiche</a:t>
          </a:r>
          <a:endParaRPr lang="it-IT" sz="1300" kern="1200" dirty="0"/>
        </a:p>
      </dsp:txBody>
      <dsp:txXfrm>
        <a:off x="3554727" y="9"/>
        <a:ext cx="1252435" cy="751461"/>
      </dsp:txXfrm>
    </dsp:sp>
    <dsp:sp modelId="{C83B7FB0-107F-4C3C-A2B1-0961E755FFFF}">
      <dsp:nvSpPr>
        <dsp:cNvPr id="0" name=""/>
        <dsp:cNvSpPr/>
      </dsp:nvSpPr>
      <dsp:spPr>
        <a:xfrm>
          <a:off x="1127832" y="886709"/>
          <a:ext cx="1973187" cy="731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ea typeface="ＭＳ Ｐゴシック" pitchFamily="34" charset="-128"/>
            </a:rPr>
            <a:t>Internazionalizzazione</a:t>
          </a:r>
          <a:endParaRPr lang="it-IT" sz="1300" kern="1200" dirty="0"/>
        </a:p>
      </dsp:txBody>
      <dsp:txXfrm>
        <a:off x="1127832" y="886709"/>
        <a:ext cx="1973187" cy="731472"/>
      </dsp:txXfrm>
    </dsp:sp>
    <dsp:sp modelId="{5984D7FB-BD10-477A-A5B2-459E7026D8F0}">
      <dsp:nvSpPr>
        <dsp:cNvPr id="0" name=""/>
        <dsp:cNvSpPr/>
      </dsp:nvSpPr>
      <dsp:spPr>
        <a:xfrm>
          <a:off x="3226263" y="876714"/>
          <a:ext cx="1252435" cy="751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ea typeface="ＭＳ Ｐゴシック" pitchFamily="34" charset="-128"/>
            </a:rPr>
            <a:t>Formazione</a:t>
          </a:r>
          <a:r>
            <a:rPr lang="en-US" sz="1300" b="1" kern="1200" dirty="0">
              <a:ea typeface="ＭＳ Ｐゴシック" pitchFamily="34" charset="-128"/>
            </a:rPr>
            <a:t> </a:t>
          </a:r>
          <a:endParaRPr lang="it-IT" sz="1300" b="1" kern="1200" dirty="0">
            <a:ea typeface="ＭＳ Ｐゴシック" pitchFamily="34" charset="-128"/>
          </a:endParaRPr>
        </a:p>
      </dsp:txBody>
      <dsp:txXfrm>
        <a:off x="3226263" y="876714"/>
        <a:ext cx="1252435" cy="751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41814-8824-4FA1-8596-BAD62287F847}">
      <dsp:nvSpPr>
        <dsp:cNvPr id="0" name=""/>
        <dsp:cNvSpPr/>
      </dsp:nvSpPr>
      <dsp:spPr>
        <a:xfrm>
          <a:off x="922000" y="10331"/>
          <a:ext cx="936192" cy="3382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Calibri" panose="020F0502020204030204" pitchFamily="34" charset="0"/>
            </a:rPr>
            <a:t>ALLESTITORI E COSTRUTTORI</a:t>
          </a:r>
        </a:p>
      </dsp:txBody>
      <dsp:txXfrm>
        <a:off x="938512" y="26843"/>
        <a:ext cx="903168" cy="305231"/>
      </dsp:txXfrm>
    </dsp:sp>
    <dsp:sp modelId="{76936AEB-8879-4222-BFF8-9D0687701817}">
      <dsp:nvSpPr>
        <dsp:cNvPr id="0" name=""/>
        <dsp:cNvSpPr/>
      </dsp:nvSpPr>
      <dsp:spPr>
        <a:xfrm>
          <a:off x="676669" y="243657"/>
          <a:ext cx="1006873" cy="1006873"/>
        </a:xfrm>
        <a:custGeom>
          <a:avLst/>
          <a:gdLst/>
          <a:ahLst/>
          <a:cxnLst/>
          <a:rect l="0" t="0" r="0" b="0"/>
          <a:pathLst>
            <a:path>
              <a:moveTo>
                <a:pt x="814092" y="107278"/>
              </a:moveTo>
              <a:arcTo wR="503436" hR="503436" stAng="18486152" swAng="2627696"/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CF39A-4027-4778-A821-021BCFA78528}">
      <dsp:nvSpPr>
        <dsp:cNvPr id="0" name=""/>
        <dsp:cNvSpPr/>
      </dsp:nvSpPr>
      <dsp:spPr>
        <a:xfrm>
          <a:off x="1487264" y="679926"/>
          <a:ext cx="677641" cy="50937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chemeClr val="tx1"/>
              </a:solidFill>
              <a:latin typeface="Calibri" panose="020F0502020204030204" pitchFamily="34" charset="0"/>
            </a:rPr>
            <a:t>PROGETTISTI (</a:t>
          </a:r>
          <a:r>
            <a:rPr lang="it-IT" sz="800" b="1" kern="1200" dirty="0" err="1">
              <a:solidFill>
                <a:schemeClr val="tx1"/>
              </a:solidFill>
              <a:latin typeface="Calibri" panose="020F0502020204030204" pitchFamily="34" charset="0"/>
            </a:rPr>
            <a:t>Engineering</a:t>
          </a:r>
          <a:r>
            <a:rPr lang="it-IT" sz="800" b="1" kern="1200" dirty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</dsp:txBody>
      <dsp:txXfrm>
        <a:off x="1512130" y="704792"/>
        <a:ext cx="627909" cy="459641"/>
      </dsp:txXfrm>
    </dsp:sp>
    <dsp:sp modelId="{0E55C50A-1A0F-488D-9999-61EC2EE5F6EE}">
      <dsp:nvSpPr>
        <dsp:cNvPr id="0" name=""/>
        <dsp:cNvSpPr/>
      </dsp:nvSpPr>
      <dsp:spPr>
        <a:xfrm>
          <a:off x="886660" y="179458"/>
          <a:ext cx="1006873" cy="1006873"/>
        </a:xfrm>
        <a:custGeom>
          <a:avLst/>
          <a:gdLst/>
          <a:ahLst/>
          <a:cxnLst/>
          <a:rect l="0" t="0" r="0" b="0"/>
          <a:pathLst>
            <a:path>
              <a:moveTo>
                <a:pt x="599126" y="997695"/>
              </a:moveTo>
              <a:arcTo wR="503436" hR="503436" stAng="4742574" swAng="1011644"/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40C09-92D6-458F-8771-B90F28026A85}">
      <dsp:nvSpPr>
        <dsp:cNvPr id="0" name=""/>
        <dsp:cNvSpPr/>
      </dsp:nvSpPr>
      <dsp:spPr>
        <a:xfrm>
          <a:off x="571397" y="679926"/>
          <a:ext cx="765419" cy="50937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chemeClr val="tx1"/>
              </a:solidFill>
              <a:latin typeface="Calibri" panose="020F0502020204030204" pitchFamily="34" charset="0"/>
            </a:rPr>
            <a:t>CARROZZIERI</a:t>
          </a:r>
          <a:br>
            <a:rPr lang="it-IT" sz="800" b="1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it-IT" sz="800" b="1" kern="1200" dirty="0">
              <a:solidFill>
                <a:schemeClr val="tx1"/>
              </a:solidFill>
              <a:latin typeface="Calibri" panose="020F0502020204030204" pitchFamily="34" charset="0"/>
            </a:rPr>
            <a:t>(Design e Sviluppo)</a:t>
          </a:r>
        </a:p>
      </dsp:txBody>
      <dsp:txXfrm>
        <a:off x="596263" y="704792"/>
        <a:ext cx="715687" cy="459641"/>
      </dsp:txXfrm>
    </dsp:sp>
    <dsp:sp modelId="{BD4E5C89-FBEC-4D96-A002-610B69ECE09F}">
      <dsp:nvSpPr>
        <dsp:cNvPr id="0" name=""/>
        <dsp:cNvSpPr/>
      </dsp:nvSpPr>
      <dsp:spPr>
        <a:xfrm>
          <a:off x="1096650" y="243657"/>
          <a:ext cx="1006873" cy="1006873"/>
        </a:xfrm>
        <a:custGeom>
          <a:avLst/>
          <a:gdLst/>
          <a:ahLst/>
          <a:cxnLst/>
          <a:rect l="0" t="0" r="0" b="0"/>
          <a:pathLst>
            <a:path>
              <a:moveTo>
                <a:pt x="5025" y="432479"/>
              </a:moveTo>
              <a:arcTo wR="503436" hR="503436" stAng="11286152" swAng="2627696"/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2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363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0" tIns="46090" rIns="92180" bIns="4609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9363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0" tIns="46090" rIns="92180" bIns="4609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E6B8B9F-66A7-4C43-8E42-92DC12BFDC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662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2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4681"/>
            <a:ext cx="4984962" cy="446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938"/>
            <a:ext cx="2945659" cy="49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0" tIns="46090" rIns="92180" bIns="4609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30938"/>
            <a:ext cx="2945659" cy="49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0" tIns="46090" rIns="92180" bIns="4609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DB33953-AE43-4914-AB14-9184D21905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269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" y="354013"/>
            <a:ext cx="5608638" cy="315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253153" y="3811191"/>
            <a:ext cx="6170020" cy="48578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2000" dirty="0">
                <a:latin typeface="Arial" pitchFamily="34" charset="0"/>
              </a:rPr>
              <a:t>Ringraziamento agli organizzatori</a:t>
            </a: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6372" indent="-298605" eaLnBrk="0" hangingPunct="0">
              <a:defRPr sz="2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94420" indent="-238884" eaLnBrk="0" hangingPunct="0">
              <a:defRPr sz="2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72188" indent="-238884" eaLnBrk="0" hangingPunct="0">
              <a:defRPr sz="2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49955" indent="-238884" eaLnBrk="0" hangingPunct="0">
              <a:defRPr sz="2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27723" indent="-2388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05491" indent="-2388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83259" indent="-2388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61026" indent="-2388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EB2BDADF-DE6E-4EE5-BB76-751FAEDBD058}" type="slidenum">
              <a:rPr lang="it-IT" sz="1400"/>
              <a:pPr>
                <a:defRPr/>
              </a:pPr>
              <a:t>1</a:t>
            </a:fld>
            <a:endParaRPr lang="it-IT" sz="1400"/>
          </a:p>
        </p:txBody>
      </p:sp>
    </p:spTree>
    <p:extLst>
      <p:ext uri="{BB962C8B-B14F-4D97-AF65-F5344CB8AC3E}">
        <p14:creationId xmlns:p14="http://schemas.microsoft.com/office/powerpoint/2010/main" val="3124888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solidFill>
                  <a:schemeClr val="bg1"/>
                </a:solidFill>
              </a:rPr>
              <a:t>Alcune riflessioni interessanti sulla correlazione tra quota di mercato diesel e riduzione della CO2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u="none" dirty="0">
                <a:solidFill>
                  <a:schemeClr val="bg1"/>
                </a:solidFill>
              </a:rPr>
              <a:t>Nel 2016 si registra in UE28 il calo annuale più contenuto di CO</a:t>
            </a:r>
            <a:r>
              <a:rPr lang="it-IT" sz="1200" b="1" u="none" baseline="-25000" dirty="0">
                <a:solidFill>
                  <a:schemeClr val="bg1"/>
                </a:solidFill>
              </a:rPr>
              <a:t>2</a:t>
            </a:r>
            <a:r>
              <a:rPr lang="it-IT" sz="1200" b="1" u="none" dirty="0">
                <a:solidFill>
                  <a:schemeClr val="bg1"/>
                </a:solidFill>
              </a:rPr>
              <a:t> in g/km dell'ultima decade, solo 1,4 g/km rispetto al 2015 </a:t>
            </a:r>
            <a:r>
              <a:rPr lang="it-IT" sz="1200" b="0" u="none" dirty="0">
                <a:solidFill>
                  <a:schemeClr val="bg1"/>
                </a:solidFill>
              </a:rPr>
              <a:t>a causa del fatto che il diesel ha perso quota di mercato nei principali mercati come Francia, Germania e UK senza che le auto ad alimentazione alternativa (ancora diffuse a percentuali molto basse) contribuissero a far crescere il valore (</a:t>
            </a:r>
            <a:r>
              <a:rPr lang="it-IT" sz="1200" b="1" u="none" dirty="0">
                <a:solidFill>
                  <a:schemeClr val="bg1"/>
                </a:solidFill>
              </a:rPr>
              <a:t>(In Italia la riduzione è stata superiore grazie al fatto che il diesel non ha subito contrazioni e all’altro numero di auto ad alimentazione alternativa……)</a:t>
            </a:r>
            <a:endParaRPr lang="it-IT" sz="1200" b="0" u="none" dirty="0">
              <a:solidFill>
                <a:schemeClr val="bg1"/>
              </a:solidFill>
            </a:endParaRPr>
          </a:p>
          <a:p>
            <a:r>
              <a:rPr lang="it-IT" b="0" u="none" dirty="0"/>
              <a:t>Interessante notare che nel 2017 la situazione addirittura peggiora…….</a:t>
            </a:r>
          </a:p>
          <a:p>
            <a:r>
              <a:rPr lang="it-IT" b="0" u="none" dirty="0"/>
              <a:t>La Germania passa da 127,4 gCO2/km del 2016 a 127,9 del 2017 e in UK  le emissioni di CO2 delle nuove auto vendute sono aumentate quasi dell’1% (per la prima volta dal 1997)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 nuovo il messaggio è chiaro: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Il volume delle vendite di  auto ad alimentazione alternativa non è sufficiente a compensare l’aumento  di CO</a:t>
            </a:r>
            <a:r>
              <a:rPr lang="it-IT" sz="1200" b="1" baseline="-25000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2</a:t>
            </a:r>
            <a:r>
              <a:rPr lang="it-IT" sz="1200" b="1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causato dalla contrazione del mercato diesel e dall’aumento del mercato a benzina.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105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4775" y="93663"/>
            <a:ext cx="6611938" cy="371951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27733" y="4099223"/>
            <a:ext cx="6576280" cy="5331715"/>
          </a:xfrm>
        </p:spPr>
        <p:txBody>
          <a:bodyPr/>
          <a:lstStyle/>
          <a:p>
            <a:r>
              <a:rPr lang="it-IT" sz="1800" dirty="0"/>
              <a:t>Vivremo anni di grandi sfide e trasformazioni tecnologiche nel settore, di processo (digitalizzazione nelle fasi di produzione, </a:t>
            </a:r>
            <a:r>
              <a:rPr lang="it-IT" sz="1800" dirty="0" err="1"/>
              <a:t>industry</a:t>
            </a:r>
            <a:r>
              <a:rPr lang="it-IT" sz="1800" dirty="0"/>
              <a:t> 4.0) sia di prodotto (la guida autonoma ornai a livello 3 su 5, il veicolo connesso e cooperativo, le auto a propulsione alternativa…..) ma anche tanti annunci/azioni che creano confusione in un settore fortemente impegnato ad investire in prodotti sempre più sicuri e performanti dal punto di vista ambientale.</a:t>
            </a:r>
          </a:p>
          <a:p>
            <a:r>
              <a:rPr lang="it-IT" sz="1800" dirty="0"/>
              <a:t>Demonizzazione del diesel con conseguenti annunci di bandirne l’utilizzo dal</a:t>
            </a:r>
            <a:r>
              <a:rPr lang="it-IT" sz="1800" baseline="0" dirty="0"/>
              <a:t> </a:t>
            </a:r>
            <a:r>
              <a:rPr lang="it-IT" sz="1800" dirty="0"/>
              <a:t>2030/40 in molti paesi europei, previsioni….. ottimistiche a dir poco… sulla penetrazione di auto elettriche a doppia cifra nei prossimi 5/10 anni in Europa/Italia (oggi da prefisso telefonico), regole di accesso a ZTL e di circolazione nei centri città diverse e fatemi dire strampalate a livello di comuni in Italia……..sono fattori che non aiutano a definire una vera e propria visione di mobilità sostenibile nel nostro paese che a nostro parere deve poggiarsi sul principio della neutralità tecnologica….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42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400" dirty="0">
                <a:solidFill>
                  <a:srgbClr val="031E61"/>
                </a:solidFill>
              </a:rPr>
              <a:t>Una strategia integrata  di mobilità sostenibile per il futuro: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200" dirty="0">
                <a:solidFill>
                  <a:srgbClr val="031E61"/>
                </a:solidFill>
              </a:rPr>
              <a:t>Favorire la diffusione delle auto ad alimentazione alternativa nella logica della neutralità tecnologica </a:t>
            </a:r>
            <a:r>
              <a:rPr lang="it-IT" sz="1200" dirty="0" err="1">
                <a:solidFill>
                  <a:srgbClr val="031E61"/>
                </a:solidFill>
              </a:rPr>
              <a:t>favorenfo</a:t>
            </a:r>
            <a:r>
              <a:rPr lang="it-IT" sz="1200" dirty="0">
                <a:solidFill>
                  <a:srgbClr val="031E61"/>
                </a:solidFill>
              </a:rPr>
              <a:t> l’implementazione e </a:t>
            </a:r>
            <a:r>
              <a:rPr lang="it-IT" sz="1200" dirty="0" err="1">
                <a:solidFill>
                  <a:srgbClr val="031E61"/>
                </a:solidFill>
              </a:rPr>
              <a:t>accellerazione</a:t>
            </a:r>
            <a:r>
              <a:rPr lang="it-IT" sz="1200" dirty="0">
                <a:solidFill>
                  <a:srgbClr val="031E61"/>
                </a:solidFill>
              </a:rPr>
              <a:t> della DAFI per l’infrastrutturazione della rete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200" b="1" dirty="0">
                <a:solidFill>
                  <a:srgbClr val="031E61"/>
                </a:solidFill>
              </a:rPr>
              <a:t>Continuo investimento sui </a:t>
            </a:r>
            <a:r>
              <a:rPr lang="it-IT" sz="1200" b="1" dirty="0" err="1">
                <a:solidFill>
                  <a:srgbClr val="031E61"/>
                </a:solidFill>
              </a:rPr>
              <a:t>powertrain</a:t>
            </a:r>
            <a:r>
              <a:rPr lang="it-IT" sz="1200" b="1" dirty="0">
                <a:solidFill>
                  <a:srgbClr val="031E61"/>
                </a:solidFill>
              </a:rPr>
              <a:t> tradizionali (soprattutto diesel)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200" dirty="0">
                <a:solidFill>
                  <a:srgbClr val="031E61"/>
                </a:solidFill>
              </a:rPr>
              <a:t>Potenziamento del </a:t>
            </a:r>
            <a:r>
              <a:rPr lang="it-IT" sz="1200" b="1" dirty="0">
                <a:solidFill>
                  <a:srgbClr val="031E61"/>
                </a:solidFill>
              </a:rPr>
              <a:t>Trasporto Pubblico Locale </a:t>
            </a:r>
            <a:r>
              <a:rPr lang="it-IT" sz="1200" dirty="0">
                <a:solidFill>
                  <a:srgbClr val="031E61"/>
                </a:solidFill>
              </a:rPr>
              <a:t>e nuovi modelli di mobilità condivisa (car, scooter e van sharing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200" dirty="0">
                <a:solidFill>
                  <a:srgbClr val="031E61"/>
                </a:solidFill>
              </a:rPr>
              <a:t>Veicoli </a:t>
            </a:r>
            <a:r>
              <a:rPr lang="it-IT" sz="1200" b="1" dirty="0">
                <a:solidFill>
                  <a:srgbClr val="031E61"/>
                </a:solidFill>
              </a:rPr>
              <a:t>autonomi e connessi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38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61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689350" y="9147176"/>
            <a:ext cx="2819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42" tIns="44620" rIns="89242" bIns="4462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E0A7BC4-776F-4A37-A599-C55D4FC05F39}" type="slidenum">
              <a:rPr lang="it-IT" altLang="it-IT" sz="1200">
                <a:ea typeface="ＭＳ Ｐゴシック" panose="020B0600070205080204" pitchFamily="34" charset="-128"/>
              </a:rPr>
              <a:pPr algn="r"/>
              <a:t>2</a:t>
            </a:fld>
            <a:endParaRPr lang="it-IT" altLang="it-IT" sz="1200">
              <a:ea typeface="ＭＳ Ｐゴシック" panose="020B0600070205080204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2088" y="292100"/>
            <a:ext cx="6413500" cy="3608388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4171231"/>
            <a:ext cx="6413500" cy="433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33" rIns="89858" bIns="4493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t-IT" sz="1800" dirty="0">
                <a:latin typeface="Arial" panose="020B0604020202020204" pitchFamily="34" charset="0"/>
              </a:rPr>
              <a:t>In </a:t>
            </a:r>
            <a:r>
              <a:rPr lang="en-US" altLang="it-IT" sz="1800" dirty="0" err="1">
                <a:latin typeface="Arial" panose="020B0604020202020204" pitchFamily="34" charset="0"/>
              </a:rPr>
              <a:t>questo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intervento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vorrei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focalizzarmi</a:t>
            </a:r>
            <a:r>
              <a:rPr lang="en-US" altLang="it-IT" sz="1800" dirty="0">
                <a:latin typeface="Arial" panose="020B0604020202020204" pitchFamily="34" charset="0"/>
              </a:rPr>
              <a:t>, in </a:t>
            </a:r>
            <a:r>
              <a:rPr lang="en-US" altLang="it-IT" sz="1800" dirty="0" err="1">
                <a:latin typeface="Arial" panose="020B0604020202020204" pitchFamily="34" charset="0"/>
              </a:rPr>
              <a:t>modo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sintetico</a:t>
            </a:r>
            <a:r>
              <a:rPr lang="en-US" altLang="it-IT" sz="1800" dirty="0">
                <a:latin typeface="Arial" panose="020B0604020202020204" pitchFamily="34" charset="0"/>
              </a:rPr>
              <a:t>, </a:t>
            </a:r>
            <a:r>
              <a:rPr lang="en-US" altLang="it-IT" sz="1800" dirty="0" err="1">
                <a:latin typeface="Arial" panose="020B0604020202020204" pitchFamily="34" charset="0"/>
              </a:rPr>
              <a:t>su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tre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temi</a:t>
            </a:r>
            <a:r>
              <a:rPr lang="en-US" altLang="it-IT" sz="1800" dirty="0">
                <a:latin typeface="Arial" panose="020B0604020202020204" pitchFamily="34" charset="0"/>
              </a:rPr>
              <a:t>: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it-IT" sz="1800" dirty="0" err="1">
                <a:latin typeface="Arial" panose="020B0604020202020204" pitchFamily="34" charset="0"/>
              </a:rPr>
              <a:t>Ricordare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il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valore</a:t>
            </a:r>
            <a:r>
              <a:rPr lang="en-US" altLang="it-IT" sz="1800" dirty="0">
                <a:latin typeface="Arial" panose="020B0604020202020204" pitchFamily="34" charset="0"/>
              </a:rPr>
              <a:t> e </a:t>
            </a:r>
            <a:r>
              <a:rPr lang="en-US" altLang="it-IT" sz="1800" dirty="0" err="1">
                <a:latin typeface="Arial" panose="020B0604020202020204" pitchFamily="34" charset="0"/>
              </a:rPr>
              <a:t>l’importanza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della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filiera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che</a:t>
            </a:r>
            <a:r>
              <a:rPr lang="en-US" altLang="it-IT" sz="1800" dirty="0">
                <a:latin typeface="Arial" panose="020B0604020202020204" pitchFamily="34" charset="0"/>
              </a:rPr>
              <a:t> ANFIA </a:t>
            </a:r>
            <a:r>
              <a:rPr lang="en-US" altLang="it-IT" sz="1800" dirty="0" err="1">
                <a:latin typeface="Arial" panose="020B0604020202020204" pitchFamily="34" charset="0"/>
              </a:rPr>
              <a:t>rappresenta</a:t>
            </a:r>
            <a:r>
              <a:rPr lang="en-US" altLang="it-IT" sz="1800" dirty="0">
                <a:latin typeface="Arial" panose="020B0604020202020204" pitchFamily="34" charset="0"/>
              </a:rPr>
              <a:t> come </a:t>
            </a:r>
            <a:r>
              <a:rPr lang="en-US" altLang="it-IT" sz="1800" dirty="0" err="1">
                <a:latin typeface="Arial" panose="020B0604020202020204" pitchFamily="34" charset="0"/>
              </a:rPr>
              <a:t>elemento</a:t>
            </a:r>
            <a:r>
              <a:rPr lang="en-US" altLang="it-IT" sz="1800" dirty="0">
                <a:latin typeface="Arial" panose="020B0604020202020204" pitchFamily="34" charset="0"/>
              </a:rPr>
              <a:t> da </a:t>
            </a:r>
            <a:r>
              <a:rPr lang="en-US" altLang="it-IT" sz="1800" dirty="0" err="1">
                <a:latin typeface="Arial" panose="020B0604020202020204" pitchFamily="34" charset="0"/>
              </a:rPr>
              <a:t>ricordare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sempre</a:t>
            </a:r>
            <a:r>
              <a:rPr lang="en-US" altLang="it-IT" sz="1800" dirty="0">
                <a:latin typeface="Arial" panose="020B0604020202020204" pitchFamily="34" charset="0"/>
              </a:rPr>
              <a:t> per </a:t>
            </a:r>
            <a:r>
              <a:rPr lang="en-US" altLang="it-IT" sz="1800" dirty="0" err="1">
                <a:latin typeface="Arial" panose="020B0604020202020204" pitchFamily="34" charset="0"/>
              </a:rPr>
              <a:t>qualsiasi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azione</a:t>
            </a:r>
            <a:r>
              <a:rPr lang="en-US" altLang="it-IT" sz="1800" dirty="0">
                <a:latin typeface="Arial" panose="020B0604020202020204" pitchFamily="34" charset="0"/>
              </a:rPr>
              <a:t> di </a:t>
            </a:r>
            <a:r>
              <a:rPr lang="en-US" altLang="it-IT" sz="1800" dirty="0" err="1">
                <a:latin typeface="Arial" panose="020B0604020202020204" pitchFamily="34" charset="0"/>
              </a:rPr>
              <a:t>politica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industriale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futura</a:t>
            </a:r>
            <a:r>
              <a:rPr lang="en-US" altLang="it-IT" sz="1800" dirty="0">
                <a:latin typeface="Arial" panose="020B0604020202020204" pitchFamily="34" charset="0"/>
              </a:rPr>
              <a:t> o </a:t>
            </a:r>
            <a:r>
              <a:rPr lang="en-US" altLang="it-IT" sz="1800" dirty="0" err="1">
                <a:latin typeface="Arial" panose="020B0604020202020204" pitchFamily="34" charset="0"/>
              </a:rPr>
              <a:t>intervento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normativo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che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impatti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su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questa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industria</a:t>
            </a:r>
            <a:endParaRPr lang="en-US" altLang="it-IT" sz="1800" dirty="0">
              <a:latin typeface="Arial" panose="020B0604020202020204" pitchFamily="34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en-US" altLang="it-IT" sz="1800" dirty="0">
                <a:latin typeface="Arial" panose="020B0604020202020204" pitchFamily="34" charset="0"/>
              </a:rPr>
              <a:t>Dare un </a:t>
            </a:r>
            <a:r>
              <a:rPr lang="en-US" altLang="it-IT" sz="1800" dirty="0" err="1">
                <a:latin typeface="Arial" panose="020B0604020202020204" pitchFamily="34" charset="0"/>
              </a:rPr>
              <a:t>sguardo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alle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principali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novità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regolamentari</a:t>
            </a:r>
            <a:r>
              <a:rPr lang="en-US" altLang="it-IT" sz="1800" dirty="0">
                <a:latin typeface="Arial" panose="020B0604020202020204" pitchFamily="34" charset="0"/>
              </a:rPr>
              <a:t> in Europa </a:t>
            </a:r>
            <a:r>
              <a:rPr lang="en-US" altLang="it-IT" sz="1800" dirty="0" err="1">
                <a:latin typeface="Arial" panose="020B0604020202020204" pitchFamily="34" charset="0"/>
              </a:rPr>
              <a:t>che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avranno</a:t>
            </a:r>
            <a:r>
              <a:rPr lang="en-US" altLang="it-IT" sz="1800" dirty="0">
                <a:latin typeface="Arial" panose="020B0604020202020204" pitchFamily="34" charset="0"/>
              </a:rPr>
              <a:t> presto un </a:t>
            </a:r>
            <a:r>
              <a:rPr lang="en-US" altLang="it-IT" sz="1800" dirty="0" err="1">
                <a:latin typeface="Arial" panose="020B0604020202020204" pitchFamily="34" charset="0"/>
              </a:rPr>
              <a:t>impatto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sulle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nostre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aziende</a:t>
            </a:r>
            <a:r>
              <a:rPr lang="en-US" altLang="it-IT" sz="1800" dirty="0">
                <a:latin typeface="Arial" panose="020B0604020202020204" pitchFamily="34" charset="0"/>
              </a:rPr>
              <a:t> e </a:t>
            </a:r>
            <a:r>
              <a:rPr lang="en-US" altLang="it-IT" sz="1800" dirty="0" err="1">
                <a:latin typeface="Arial" panose="020B0604020202020204" pitchFamily="34" charset="0"/>
              </a:rPr>
              <a:t>dovranno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essere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uno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stimolo</a:t>
            </a:r>
            <a:r>
              <a:rPr lang="en-US" altLang="it-IT" sz="1800" dirty="0">
                <a:latin typeface="Arial" panose="020B0604020202020204" pitchFamily="34" charset="0"/>
              </a:rPr>
              <a:t> per </a:t>
            </a:r>
            <a:r>
              <a:rPr lang="en-US" altLang="it-IT" sz="1800" dirty="0" err="1">
                <a:latin typeface="Arial" panose="020B0604020202020204" pitchFamily="34" charset="0"/>
              </a:rPr>
              <a:t>decidere</a:t>
            </a:r>
            <a:r>
              <a:rPr lang="en-US" altLang="it-IT" sz="1800" dirty="0">
                <a:latin typeface="Arial" panose="020B0604020202020204" pitchFamily="34" charset="0"/>
              </a:rPr>
              <a:t> quale </a:t>
            </a:r>
            <a:r>
              <a:rPr lang="en-US" altLang="it-IT" sz="1800" dirty="0" err="1">
                <a:latin typeface="Arial" panose="020B0604020202020204" pitchFamily="34" charset="0"/>
              </a:rPr>
              <a:t>mobilità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sostenibile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vogliamo</a:t>
            </a:r>
            <a:r>
              <a:rPr lang="en-US" altLang="it-IT" sz="1800" dirty="0">
                <a:latin typeface="Arial" panose="020B0604020202020204" pitchFamily="34" charset="0"/>
              </a:rPr>
              <a:t> in Italia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it-IT" sz="1800" dirty="0" err="1">
                <a:latin typeface="Arial" panose="020B0604020202020204" pitchFamily="34" charset="0"/>
              </a:rPr>
              <a:t>Noi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un’idea</a:t>
            </a:r>
            <a:r>
              <a:rPr lang="en-US" altLang="it-IT" sz="1800" dirty="0">
                <a:latin typeface="Arial" panose="020B0604020202020204" pitchFamily="34" charset="0"/>
              </a:rPr>
              <a:t> di </a:t>
            </a:r>
            <a:r>
              <a:rPr lang="en-US" altLang="it-IT" sz="1800" dirty="0" err="1">
                <a:latin typeface="Arial" panose="020B0604020202020204" pitchFamily="34" charset="0"/>
              </a:rPr>
              <a:t>mobilità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sostenibile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ce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rial" panose="020B0604020202020204" pitchFamily="34" charset="0"/>
              </a:rPr>
              <a:t>l’abbiamo</a:t>
            </a:r>
            <a:r>
              <a:rPr lang="en-US" altLang="it-IT" sz="1800" dirty="0">
                <a:latin typeface="Arial" panose="020B0604020202020204" pitchFamily="34" charset="0"/>
              </a:rPr>
              <a:t> e in </a:t>
            </a:r>
            <a:r>
              <a:rPr lang="en-US" altLang="it-IT" sz="1800" dirty="0" err="1">
                <a:latin typeface="Arial" panose="020B0604020202020204" pitchFamily="34" charset="0"/>
              </a:rPr>
              <a:t>una</a:t>
            </a:r>
            <a:r>
              <a:rPr lang="en-US" altLang="it-IT" sz="1800" dirty="0">
                <a:latin typeface="Arial" panose="020B0604020202020204" pitchFamily="34" charset="0"/>
              </a:rPr>
              <a:t> slide </a:t>
            </a:r>
            <a:r>
              <a:rPr lang="en-US" altLang="it-IT" sz="1800" dirty="0" err="1">
                <a:latin typeface="Arial" panose="020B0604020202020204" pitchFamily="34" charset="0"/>
              </a:rPr>
              <a:t>cercherò</a:t>
            </a:r>
            <a:r>
              <a:rPr lang="en-US" altLang="it-IT" sz="1800" dirty="0">
                <a:latin typeface="Arial" panose="020B0604020202020204" pitchFamily="34" charset="0"/>
              </a:rPr>
              <a:t> di </a:t>
            </a:r>
            <a:r>
              <a:rPr lang="en-US" altLang="it-IT" sz="1800" dirty="0" err="1">
                <a:latin typeface="Arial" panose="020B0604020202020204" pitchFamily="34" charset="0"/>
              </a:rPr>
              <a:t>illustrarvela</a:t>
            </a:r>
            <a:r>
              <a:rPr lang="en-US" altLang="it-IT" sz="1800" dirty="0">
                <a:latin typeface="Arial" panose="020B0604020202020204" pitchFamily="34" charset="0"/>
              </a:rPr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237150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8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85738" y="211138"/>
            <a:ext cx="6611937" cy="371951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5737" y="4171231"/>
            <a:ext cx="6237435" cy="446604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002060"/>
                </a:solidFill>
              </a:rPr>
              <a:t>Il settore </a:t>
            </a:r>
            <a:r>
              <a:rPr lang="it-IT" sz="1800" b="1" dirty="0" err="1">
                <a:solidFill>
                  <a:srgbClr val="002060"/>
                </a:solidFill>
              </a:rPr>
              <a:t>automotive</a:t>
            </a:r>
            <a:r>
              <a:rPr lang="it-IT" sz="1800" b="1" dirty="0">
                <a:solidFill>
                  <a:srgbClr val="002060"/>
                </a:solidFill>
              </a:rPr>
              <a:t> ha contribuito, in questi ultimi anni, a trainare la produzione industriale nazionale nel suo complesso</a:t>
            </a:r>
            <a:r>
              <a:rPr lang="it-IT" sz="1800" dirty="0">
                <a:solidFill>
                  <a:srgbClr val="002060"/>
                </a:solidFill>
              </a:rPr>
              <a:t>, grazie alla ripresa della domanda interna e dell’export.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chemeClr val="bg1"/>
                </a:solidFill>
              </a:rPr>
              <a:t>Le politiche di mobilità anche nel conseguimento di obiettivi stringenti, devono essere concepite in un’ottica di fattibilità e gradualità, valutando e verificando preventivamente costi e benefici che determinate scelte possono avere sulla filiera industriale. </a:t>
            </a:r>
          </a:p>
          <a:p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28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50838" y="138113"/>
            <a:ext cx="6172200" cy="34718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0583" y="3739183"/>
            <a:ext cx="6488386" cy="6049342"/>
          </a:xfrm>
        </p:spPr>
        <p:txBody>
          <a:bodyPr/>
          <a:lstStyle/>
          <a:p>
            <a:r>
              <a:rPr lang="it-IT" sz="13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Confrontando brevemente le politiche ambientali legate </a:t>
            </a:r>
            <a:r>
              <a:rPr lang="it-IT" sz="1300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all’automotive</a:t>
            </a:r>
            <a:r>
              <a:rPr lang="it-IT" sz="13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 seguite dalle maggiori aree del mondo che oggi competono su questo terreno emerge che:</a:t>
            </a:r>
          </a:p>
          <a:p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………………</a:t>
            </a:r>
          </a:p>
          <a:p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Giappone ha puntato soprattutto sull’ibrido tanti anni fa sviluppando un’industria leader nella tecnologia…..</a:t>
            </a:r>
          </a:p>
          <a:p>
            <a:endParaRPr lang="it-IT" sz="1300" b="1" kern="1200" dirty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/>
            </a:endParaRPr>
          </a:p>
          <a:p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Cina follower su motori a combustione interna si è buttata sull’elettrico per diventare leader nel settore……..ma deve risolvere il problema dell’approvvigionamento energetico (85% energia prodotta da carbone, che in ottica </a:t>
            </a:r>
            <a:r>
              <a:rPr lang="it-IT" sz="1300" b="1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well</a:t>
            </a:r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 to </a:t>
            </a:r>
            <a:r>
              <a:rPr lang="it-IT" sz="1300" b="1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wheel</a:t>
            </a:r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 significa emissioni CO2 come un diesel euro ……)</a:t>
            </a:r>
          </a:p>
          <a:p>
            <a:endParaRPr lang="it-IT" sz="1300" b="1" kern="1200" dirty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/>
            </a:endParaRPr>
          </a:p>
          <a:p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Europa leader nei motori a combustione interna sta sviluppando lentamente un know </a:t>
            </a:r>
            <a:r>
              <a:rPr lang="it-IT" sz="1300" b="1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how</a:t>
            </a:r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 sui </a:t>
            </a:r>
            <a:r>
              <a:rPr lang="it-IT" sz="1300" b="1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powertrain</a:t>
            </a:r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 alternativi ma senza abdicare sui motori tradizionali …..</a:t>
            </a:r>
          </a:p>
          <a:p>
            <a:endParaRPr lang="it-IT" sz="1300" b="1" kern="1200" dirty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/>
            </a:endParaRPr>
          </a:p>
          <a:p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Italia ha una leadership nel gas (</a:t>
            </a:r>
            <a:r>
              <a:rPr lang="it-IT" sz="1300" b="1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compesso</a:t>
            </a:r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 per le auto e metano liquido per i veicoli pesanti )che deve continuare a sviluppare perché è una tecnologia matura che garantisce soluzioni </a:t>
            </a:r>
            <a:r>
              <a:rPr lang="it-IT" sz="1300" b="1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ambientalmente</a:t>
            </a:r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 compatibili (no particolato e meno emissioni CO2 rispetto ai </a:t>
            </a:r>
            <a:r>
              <a:rPr lang="it-IT" sz="1300" b="1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powetrain</a:t>
            </a:r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 alternativi) a costi accessibili per il cliente, ma deve iniziare ad attrezzarsi per poter avere un ruolo non da comprimaria nella filiera industriale dell’elettrificazione</a:t>
            </a:r>
          </a:p>
          <a:p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Le politiche di mobilità non possono essere «copiate». </a:t>
            </a:r>
          </a:p>
          <a:p>
            <a:r>
              <a:rPr lang="it-IT" sz="13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Dietro al mercato c’è </a:t>
            </a:r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l’industria, che gioca un ruolo fondamentale nella competitività </a:t>
            </a:r>
            <a:r>
              <a:rPr lang="it-IT" sz="13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di un’area geografica.</a:t>
            </a:r>
          </a:p>
          <a:p>
            <a:r>
              <a:rPr lang="it-IT" sz="13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Quindi ogni area geografica/paese deve avere una politica sulla mobilità sostenibile che tenga conto della propria industria oggi e nel medio lungo termine……per evitare scelte affrettate che avrebbero conseguenza in termini di riduzione competitività</a:t>
            </a:r>
            <a:r>
              <a:rPr lang="it-IT" sz="1300" kern="1200" baseline="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 </a:t>
            </a:r>
            <a:r>
              <a:rPr lang="it-IT" sz="13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e perdita posti di lavoro… </a:t>
            </a:r>
          </a:p>
          <a:p>
            <a:r>
              <a:rPr lang="it-IT" sz="13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in poche parole occorre un approccio di </a:t>
            </a:r>
            <a:r>
              <a:rPr lang="it-IT" sz="1300" b="1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neutralità tecnologica, </a:t>
            </a:r>
            <a:r>
              <a:rPr lang="it-IT" sz="1300" b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/>
              </a:rPr>
              <a:t>non sappiamo ora quali saranno le tecnologie vincenti in futuro occorre portare avanti tutte quelle che hanno vantaggi importanti per l’ambiente e siano sostenibili da un punto di vista economico….il cliente deve scegliere il sistema di propulsione che meglio di adatta ai propri bisogni ed esigenze….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t-IT" sz="1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50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4800" y="138113"/>
            <a:ext cx="6186488" cy="34798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60487" y="3811191"/>
            <a:ext cx="6637188" cy="6115447"/>
          </a:xfrm>
        </p:spPr>
        <p:txBody>
          <a:bodyPr/>
          <a:lstStyle/>
          <a:p>
            <a:r>
              <a:rPr lang="it-IT" sz="1500" dirty="0"/>
              <a:t>Diamo uno sguardo a quello che succede in Europa sui regolamenti che impattano la ns industria e che riguardano le prossime nuove omologazioni e immatricolazioni. </a:t>
            </a:r>
          </a:p>
          <a:p>
            <a:r>
              <a:rPr lang="it-IT" sz="1600" dirty="0">
                <a:effectLst/>
              </a:rPr>
              <a:t>Da settembre 2017°  entrerà in vigore il nuovo </a:t>
            </a:r>
            <a:r>
              <a:rPr lang="it-IT" sz="1600" b="1" dirty="0">
                <a:effectLst/>
              </a:rPr>
              <a:t>test di omologazione</a:t>
            </a:r>
            <a:r>
              <a:rPr lang="it-IT" sz="1600" dirty="0">
                <a:effectLst/>
              </a:rPr>
              <a:t> a livello europeo, più severo e probante rispetto a quello seguito oggi (NEDC). La procedura si chiama </a:t>
            </a:r>
            <a:r>
              <a:rPr lang="it-IT" sz="1600" b="1" dirty="0">
                <a:effectLst/>
              </a:rPr>
              <a:t>WLTP </a:t>
            </a:r>
            <a:r>
              <a:rPr lang="it-IT" sz="1600" b="0" dirty="0">
                <a:effectLst/>
              </a:rPr>
              <a:t>e </a:t>
            </a:r>
            <a:r>
              <a:rPr lang="it-IT" sz="1600" b="0" dirty="0" err="1">
                <a:effectLst/>
              </a:rPr>
              <a:t>prevederà</a:t>
            </a:r>
            <a:r>
              <a:rPr lang="it-IT" sz="1600" b="0" dirty="0">
                <a:effectLst/>
              </a:rPr>
              <a:t> a titolo di esempio:</a:t>
            </a:r>
          </a:p>
          <a:p>
            <a:pPr marL="285750" indent="-285750">
              <a:buFontTx/>
              <a:buChar char="-"/>
            </a:pPr>
            <a:r>
              <a:rPr lang="it-IT" sz="1600" b="0" dirty="0">
                <a:effectLst/>
              </a:rPr>
              <a:t>Prove su distanza più lunghe (23 km invece di 11)</a:t>
            </a:r>
          </a:p>
          <a:p>
            <a:pPr marL="285750" indent="-285750">
              <a:buFontTx/>
              <a:buChar char="-"/>
            </a:pPr>
            <a:r>
              <a:rPr lang="it-IT" sz="1600" b="0" dirty="0">
                <a:effectLst/>
              </a:rPr>
              <a:t>velocità media più elevata (46 km/h invece che 34)</a:t>
            </a:r>
          </a:p>
          <a:p>
            <a:pPr marL="285750" indent="-285750">
              <a:buFontTx/>
              <a:buChar char="-"/>
            </a:pPr>
            <a:r>
              <a:rPr lang="it-IT" sz="1600" b="0" dirty="0">
                <a:effectLst/>
              </a:rPr>
              <a:t>velocità massima più elevata (131 km contro il 120 del vecchio ciclo)</a:t>
            </a:r>
            <a:endParaRPr lang="it-IT" sz="1500" dirty="0"/>
          </a:p>
          <a:p>
            <a:r>
              <a:rPr lang="it-IT" sz="1500" dirty="0"/>
              <a:t>Qui permettetemi di fare una riflessione semplice: i costruttori e la filiera della componentistica in Europa hanno fatto e stanno facendo ingenti investimenti per andare incontro a queste norme che impattano sul nuovo ma è necessario che ogni paese membro, compresa</a:t>
            </a:r>
            <a:r>
              <a:rPr lang="it-IT" sz="1500" baseline="0" dirty="0"/>
              <a:t> </a:t>
            </a:r>
            <a:r>
              <a:rPr lang="it-IT" sz="1500" dirty="0"/>
              <a:t>l’Italia, si doti di misure che accelerino il rinnovo del parco circolante con veicoli più puliti, sicuri e tecnologicamente avanzati. </a:t>
            </a:r>
          </a:p>
          <a:p>
            <a:r>
              <a:rPr lang="it-IT" sz="1500" dirty="0"/>
              <a:t>Non ha senso mettere solo vincoli ambiziosi sui nuovi veicoli e non intervenire sul vecchio, si tratta di una politica miope che non produrrà benefici ambientali nel breve/medio periodo</a:t>
            </a:r>
          </a:p>
          <a:p>
            <a:endParaRPr lang="it-IT" sz="15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90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282575"/>
            <a:ext cx="6611938" cy="37195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2075" y="4243239"/>
            <a:ext cx="6611938" cy="4466043"/>
          </a:xfrm>
        </p:spPr>
        <p:txBody>
          <a:bodyPr/>
          <a:lstStyle/>
          <a:p>
            <a:r>
              <a:rPr lang="it-IT" sz="1800" dirty="0"/>
              <a:t>In </a:t>
            </a:r>
            <a:r>
              <a:rPr lang="it-IT" sz="1800" dirty="0" err="1"/>
              <a:t>qs</a:t>
            </a:r>
            <a:r>
              <a:rPr lang="it-IT" sz="1800" dirty="0"/>
              <a:t> slide si possono vedere i grandi risultati ottenuti in termini di riduzione degli inquinanti delle tecnologie diesel oggi demonizzate in molti paesi europei-…..</a:t>
            </a:r>
          </a:p>
          <a:p>
            <a:pPr marL="675000" indent="-21431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zh-CN" sz="1800" kern="1200" dirty="0" err="1">
                <a:solidFill>
                  <a:srgbClr val="000099"/>
                </a:solidFill>
                <a:latin typeface="Arial" charset="0"/>
                <a:ea typeface="MS PGothic" pitchFamily="34" charset="-128"/>
                <a:cs typeface="ＭＳ Ｐゴシック"/>
              </a:rPr>
              <a:t>NOx</a:t>
            </a:r>
            <a:r>
              <a:rPr lang="it-IT" altLang="zh-CN" sz="1800" kern="1200" dirty="0">
                <a:solidFill>
                  <a:srgbClr val="000099"/>
                </a:solidFill>
                <a:latin typeface="Arial" charset="0"/>
                <a:ea typeface="MS PGothic" pitchFamily="34" charset="-128"/>
                <a:cs typeface="ＭＳ Ｐゴシック"/>
              </a:rPr>
              <a:t>	- 92 % rispetto  20 anni fa</a:t>
            </a:r>
          </a:p>
          <a:p>
            <a:pPr marL="675000" indent="-21431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zh-CN" sz="1800" kern="1200" dirty="0">
                <a:solidFill>
                  <a:srgbClr val="000099"/>
                </a:solidFill>
                <a:latin typeface="Arial" charset="0"/>
                <a:ea typeface="MS PGothic" pitchFamily="34" charset="-128"/>
                <a:cs typeface="ＭＳ Ｐゴシック"/>
              </a:rPr>
              <a:t>PM10	- 97 % rispetto a 20 anni fa</a:t>
            </a:r>
          </a:p>
          <a:p>
            <a:endParaRPr lang="it-IT" sz="1800" dirty="0"/>
          </a:p>
          <a:p>
            <a:r>
              <a:rPr lang="it-IT" sz="1800" dirty="0"/>
              <a:t>Senza dimenticare il contributo fondamentale che il diesel ha dato e continuerà a dare alla riduzione della CO2 rispetto al benzina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266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765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44017" y="4714681"/>
            <a:ext cx="6495181" cy="4466043"/>
          </a:xfrm>
        </p:spPr>
        <p:txBody>
          <a:bodyPr/>
          <a:lstStyle/>
          <a:p>
            <a:endParaRPr lang="it-IT" sz="1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00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8" y="-47625"/>
            <a:ext cx="9248776" cy="524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logone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5952" y="3075806"/>
            <a:ext cx="1580122" cy="84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286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303953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12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8919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5" name="Picture 13" descr="logonew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95744" y="452126"/>
            <a:ext cx="691722" cy="44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testo 14"/>
          <p:cNvSpPr txBox="1">
            <a:spLocks/>
          </p:cNvSpPr>
          <p:nvPr userDrawn="1"/>
        </p:nvSpPr>
        <p:spPr>
          <a:xfrm>
            <a:off x="8388351" y="4943475"/>
            <a:ext cx="525463" cy="200025"/>
          </a:xfrm>
          <a:prstGeom prst="rect">
            <a:avLst/>
          </a:prstGeom>
        </p:spPr>
        <p:txBody>
          <a:bodyPr/>
          <a:lstStyle/>
          <a:p>
            <a:pPr marL="250825" indent="-250825" algn="r" eaLnBrk="0" hangingPunct="0">
              <a:spcBef>
                <a:spcPct val="20000"/>
              </a:spcBef>
              <a:buSzPct val="130000"/>
              <a:buFont typeface="Arial" charset="0"/>
              <a:buNone/>
              <a:defRPr/>
            </a:pPr>
            <a:fld id="{79C37F4F-25F1-4E21-BC9A-5032D24CBD2B}" type="slidenum">
              <a:rPr lang="it-IT" sz="800" b="1">
                <a:solidFill>
                  <a:srgbClr val="0066CA"/>
                </a:solidFill>
                <a:latin typeface="Arial" charset="0"/>
                <a:ea typeface="ＭＳ Ｐゴシック" pitchFamily="34" charset="-128"/>
                <a:cs typeface="Tahoma" pitchFamily="34" charset="0"/>
              </a:rPr>
              <a:pPr marL="250825" indent="-250825" algn="r" eaLnBrk="0" hangingPunct="0">
                <a:spcBef>
                  <a:spcPct val="20000"/>
                </a:spcBef>
                <a:buSzPct val="130000"/>
                <a:buFont typeface="Arial" charset="0"/>
                <a:buNone/>
                <a:defRPr/>
              </a:pPr>
              <a:t>‹N›</a:t>
            </a:fld>
            <a:endParaRPr lang="it-IT" sz="800" b="1" dirty="0">
              <a:solidFill>
                <a:srgbClr val="0066CA"/>
              </a:solidFill>
              <a:latin typeface="Arial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6" name="Rettangolo 11"/>
          <p:cNvSpPr>
            <a:spLocks noChangeArrowheads="1"/>
          </p:cNvSpPr>
          <p:nvPr userDrawn="1"/>
        </p:nvSpPr>
        <p:spPr bwMode="auto">
          <a:xfrm>
            <a:off x="0" y="4939903"/>
            <a:ext cx="14033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900" b="1" baseline="0" dirty="0">
                <a:solidFill>
                  <a:srgbClr val="0066CA"/>
                </a:solidFill>
                <a:cs typeface="Tahoma" pitchFamily="34" charset="0"/>
              </a:rPr>
              <a:t>23 febbraio 2018</a:t>
            </a:r>
            <a:endParaRPr lang="it-IT" altLang="it-IT" sz="900" b="1" dirty="0">
              <a:solidFill>
                <a:srgbClr val="0066CA"/>
              </a:solidFill>
              <a:cs typeface="Tahoma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3347864" y="4893273"/>
            <a:ext cx="22322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sz="900" b="1" baseline="0" dirty="0">
                <a:solidFill>
                  <a:srgbClr val="0066CA"/>
                </a:solidFill>
                <a:ea typeface="ＭＳ Ｐゴシック" pitchFamily="34" charset="-128"/>
                <a:cs typeface="Tahoma" pitchFamily="34" charset="0"/>
              </a:rPr>
              <a:t>Stati Generali </a:t>
            </a:r>
            <a:r>
              <a:rPr lang="it-IT" sz="900" b="1" baseline="0" dirty="0" err="1">
                <a:solidFill>
                  <a:srgbClr val="0066CA"/>
                </a:solidFill>
                <a:ea typeface="ＭＳ Ｐゴシック" pitchFamily="34" charset="-128"/>
                <a:cs typeface="Tahoma" pitchFamily="34" charset="0"/>
              </a:rPr>
              <a:t>Federmobilità</a:t>
            </a:r>
            <a:r>
              <a:rPr lang="it-IT" sz="900" b="1" baseline="0" dirty="0">
                <a:solidFill>
                  <a:srgbClr val="0066CA"/>
                </a:solidFill>
                <a:ea typeface="ＭＳ Ｐゴシック" pitchFamily="34" charset="-128"/>
                <a:cs typeface="Tahoma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200" r:id="rId3"/>
    <p:sldLayoutId id="2147484206" r:id="rId4"/>
    <p:sldLayoutId id="2147484207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fia@anfia.i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nfia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504" y="4139688"/>
            <a:ext cx="7848600" cy="72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it-IT" sz="1800" b="1" dirty="0" err="1">
                <a:solidFill>
                  <a:schemeClr val="accent1"/>
                </a:solidFill>
              </a:rPr>
              <a:t>Gianmarco</a:t>
            </a:r>
            <a:r>
              <a:rPr lang="en-GB" altLang="it-IT" sz="1800" b="1" dirty="0">
                <a:solidFill>
                  <a:schemeClr val="accent1"/>
                </a:solidFill>
              </a:rPr>
              <a:t> </a:t>
            </a:r>
            <a:r>
              <a:rPr lang="en-GB" altLang="it-IT" sz="1800" b="1" dirty="0" err="1">
                <a:solidFill>
                  <a:schemeClr val="accent1"/>
                </a:solidFill>
              </a:rPr>
              <a:t>Giorda</a:t>
            </a:r>
            <a:endParaRPr lang="en-GB" altLang="it-IT" sz="18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it-IT" sz="1800" b="1" dirty="0" err="1">
                <a:solidFill>
                  <a:schemeClr val="accent1"/>
                </a:solidFill>
              </a:rPr>
              <a:t>Direttore</a:t>
            </a:r>
            <a:r>
              <a:rPr lang="en-GB" altLang="it-IT" sz="1800" b="1" dirty="0">
                <a:solidFill>
                  <a:schemeClr val="accent1"/>
                </a:solidFill>
              </a:rPr>
              <a:t> di ANFIA</a:t>
            </a:r>
          </a:p>
        </p:txBody>
      </p:sp>
      <p:sp>
        <p:nvSpPr>
          <p:cNvPr id="6" name="Rettangolo 5"/>
          <p:cNvSpPr/>
          <p:nvPr/>
        </p:nvSpPr>
        <p:spPr>
          <a:xfrm>
            <a:off x="7042232" y="4726644"/>
            <a:ext cx="1827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it-IT" sz="1200" i="1" dirty="0">
                <a:solidFill>
                  <a:schemeClr val="accent1"/>
                </a:solidFill>
              </a:rPr>
              <a:t>Milano 23 </a:t>
            </a:r>
            <a:r>
              <a:rPr lang="en-GB" altLang="it-IT" sz="1200" i="1" dirty="0" err="1">
                <a:solidFill>
                  <a:schemeClr val="accent1"/>
                </a:solidFill>
              </a:rPr>
              <a:t>febbraio</a:t>
            </a:r>
            <a:r>
              <a:rPr lang="en-GB" altLang="it-IT" sz="1200" i="1" dirty="0">
                <a:solidFill>
                  <a:schemeClr val="accent1"/>
                </a:solidFill>
              </a:rPr>
              <a:t> 2018</a:t>
            </a:r>
            <a:endParaRPr lang="en-GB" altLang="it-IT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7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magine 45">
            <a:extLst>
              <a:ext uri="{FF2B5EF4-FFF2-40B4-BE49-F238E27FC236}">
                <a16:creationId xmlns:a16="http://schemas.microsoft.com/office/drawing/2014/main" id="{CA1F8F3D-A2DF-404C-90DC-D1BC0A24C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65" y="1739603"/>
            <a:ext cx="1480688" cy="81045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0FAB8B-8D06-4DA1-A54E-D4F098209F39}"/>
              </a:ext>
            </a:extLst>
          </p:cNvPr>
          <p:cNvSpPr txBox="1"/>
          <p:nvPr/>
        </p:nvSpPr>
        <p:spPr>
          <a:xfrm>
            <a:off x="107504" y="12347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0099"/>
                </a:solidFill>
              </a:rPr>
              <a:t>UE - </a:t>
            </a:r>
            <a:r>
              <a:rPr lang="en-GB" sz="1800" b="1" dirty="0" err="1">
                <a:solidFill>
                  <a:srgbClr val="000099"/>
                </a:solidFill>
              </a:rPr>
              <a:t>Monitoraggio</a:t>
            </a:r>
            <a:r>
              <a:rPr lang="en-GB" sz="1800" b="1" dirty="0">
                <a:solidFill>
                  <a:srgbClr val="000099"/>
                </a:solidFill>
              </a:rPr>
              <a:t> </a:t>
            </a:r>
            <a:r>
              <a:rPr lang="en-GB" sz="1800" b="1" dirty="0" err="1">
                <a:solidFill>
                  <a:srgbClr val="000099"/>
                </a:solidFill>
              </a:rPr>
              <a:t>europeo</a:t>
            </a:r>
            <a:r>
              <a:rPr lang="en-GB" sz="1800" b="1" dirty="0">
                <a:solidFill>
                  <a:srgbClr val="000099"/>
                </a:solidFill>
              </a:rPr>
              <a:t> </a:t>
            </a:r>
            <a:r>
              <a:rPr lang="en-GB" sz="1800" b="1" dirty="0" err="1">
                <a:solidFill>
                  <a:srgbClr val="000099"/>
                </a:solidFill>
              </a:rPr>
              <a:t>emissioni</a:t>
            </a:r>
            <a:r>
              <a:rPr lang="en-GB" sz="1800" b="1" dirty="0">
                <a:solidFill>
                  <a:srgbClr val="000099"/>
                </a:solidFill>
              </a:rPr>
              <a:t> CO</a:t>
            </a:r>
            <a:r>
              <a:rPr lang="en-GB" sz="1800" b="1" baseline="-25000" dirty="0">
                <a:solidFill>
                  <a:srgbClr val="000099"/>
                </a:solidFill>
              </a:rPr>
              <a:t>2 </a:t>
            </a:r>
            <a:r>
              <a:rPr lang="en-GB" sz="1800" b="1" dirty="0" err="1">
                <a:solidFill>
                  <a:srgbClr val="000099"/>
                </a:solidFill>
              </a:rPr>
              <a:t>delle</a:t>
            </a:r>
            <a:r>
              <a:rPr lang="en-GB" sz="1800" b="1" dirty="0">
                <a:solidFill>
                  <a:srgbClr val="000099"/>
                </a:solidFill>
              </a:rPr>
              <a:t> </a:t>
            </a:r>
            <a:r>
              <a:rPr lang="en-GB" sz="1800" b="1" dirty="0" err="1">
                <a:solidFill>
                  <a:srgbClr val="000099"/>
                </a:solidFill>
              </a:rPr>
              <a:t>nuove</a:t>
            </a:r>
            <a:r>
              <a:rPr lang="en-GB" sz="1800" b="1" dirty="0">
                <a:solidFill>
                  <a:srgbClr val="000099"/>
                </a:solidFill>
              </a:rPr>
              <a:t> auto </a:t>
            </a:r>
            <a:r>
              <a:rPr lang="en-GB" sz="1800" b="1" dirty="0" err="1">
                <a:solidFill>
                  <a:srgbClr val="000099"/>
                </a:solidFill>
              </a:rPr>
              <a:t>immatricolate</a:t>
            </a:r>
            <a:endParaRPr lang="it-IT" sz="1800" b="1" dirty="0">
              <a:solidFill>
                <a:srgbClr val="000099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2485C8-956D-4B0C-BFAE-A5445DC3E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140" y="784644"/>
            <a:ext cx="4758156" cy="376718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923A9A-289C-48E3-A44D-025F3FD56273}"/>
              </a:ext>
            </a:extLst>
          </p:cNvPr>
          <p:cNvSpPr txBox="1"/>
          <p:nvPr/>
        </p:nvSpPr>
        <p:spPr>
          <a:xfrm>
            <a:off x="2803281" y="1739603"/>
            <a:ext cx="1440160" cy="784830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>
                <a:solidFill>
                  <a:schemeClr val="bg1"/>
                </a:solidFill>
              </a:rPr>
              <a:t>Nel 2016 si registra in UE28 il calo annuale più contenuto di CO</a:t>
            </a:r>
            <a:r>
              <a:rPr lang="it-IT" sz="900" b="1" baseline="-25000" dirty="0">
                <a:solidFill>
                  <a:schemeClr val="bg1"/>
                </a:solidFill>
              </a:rPr>
              <a:t>2</a:t>
            </a:r>
            <a:r>
              <a:rPr lang="it-IT" sz="900" b="1" dirty="0">
                <a:solidFill>
                  <a:schemeClr val="bg1"/>
                </a:solidFill>
              </a:rPr>
              <a:t> in g/km </a:t>
            </a:r>
            <a:r>
              <a:rPr lang="it-IT" sz="900" b="1" u="sng" dirty="0">
                <a:solidFill>
                  <a:schemeClr val="bg1"/>
                </a:solidFill>
              </a:rPr>
              <a:t>dell'ultima decade, solo 1,4 g/km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B5610B-6D22-4B15-9CC6-13E69B3417AD}"/>
              </a:ext>
            </a:extLst>
          </p:cNvPr>
          <p:cNvSpPr txBox="1"/>
          <p:nvPr/>
        </p:nvSpPr>
        <p:spPr>
          <a:xfrm>
            <a:off x="246101" y="1616492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it-IT" sz="1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01B83A-A196-4540-80B8-BC6ABA4F5C16}"/>
              </a:ext>
            </a:extLst>
          </p:cNvPr>
          <p:cNvSpPr txBox="1"/>
          <p:nvPr/>
        </p:nvSpPr>
        <p:spPr>
          <a:xfrm>
            <a:off x="4259057" y="2577696"/>
            <a:ext cx="1210073" cy="13388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bg1"/>
                </a:solidFill>
              </a:rPr>
              <a:t>Mediamente le autovetture nuove vendute nel 2016 hanno emissioni medie di CO</a:t>
            </a:r>
            <a:r>
              <a:rPr lang="it-IT" sz="900" b="1" baseline="-25000" dirty="0">
                <a:solidFill>
                  <a:schemeClr val="bg1"/>
                </a:solidFill>
              </a:rPr>
              <a:t>2</a:t>
            </a:r>
            <a:r>
              <a:rPr lang="it-IT" sz="900" b="1" dirty="0">
                <a:solidFill>
                  <a:schemeClr val="bg1"/>
                </a:solidFill>
              </a:rPr>
              <a:t> superiori di </a:t>
            </a:r>
            <a:r>
              <a:rPr lang="it-IT" sz="900" b="1" u="sng" dirty="0">
                <a:solidFill>
                  <a:schemeClr val="bg1"/>
                </a:solidFill>
              </a:rPr>
              <a:t>23 g/km rispetto al target di 95 g/km fissato per il 2021.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01BCCFE-97A8-482B-B75E-A0634E19DB81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9992" y="2931790"/>
            <a:ext cx="1" cy="21602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7574FD7-80D0-487D-AF34-1DCC8D63D3D6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>
            <a:off x="3523361" y="2524433"/>
            <a:ext cx="191949" cy="45861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7AF1F09B-E99B-476F-A1ED-3036CBB718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47327" y="3128964"/>
            <a:ext cx="421601" cy="157291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E17F2C73-7F2C-4135-9320-4489F9CCE3BF}"/>
              </a:ext>
            </a:extLst>
          </p:cNvPr>
          <p:cNvCxnSpPr>
            <a:cxnSpLocks/>
          </p:cNvCxnSpPr>
          <p:nvPr/>
        </p:nvCxnSpPr>
        <p:spPr bwMode="auto">
          <a:xfrm flipH="1">
            <a:off x="4058127" y="3291830"/>
            <a:ext cx="200930" cy="512123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31">
            <a:extLst>
              <a:ext uri="{FF2B5EF4-FFF2-40B4-BE49-F238E27FC236}">
                <a16:creationId xmlns:a16="http://schemas.microsoft.com/office/drawing/2014/main" id="{EB3F01A1-7321-4514-A547-A6CE64FFD5EE}"/>
              </a:ext>
            </a:extLst>
          </p:cNvPr>
          <p:cNvSpPr/>
          <p:nvPr/>
        </p:nvSpPr>
        <p:spPr>
          <a:xfrm>
            <a:off x="5569924" y="857476"/>
            <a:ext cx="3371817" cy="310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marR="6985" indent="-6985" algn="just">
              <a:lnSpc>
                <a:spcPct val="120000"/>
              </a:lnSpc>
              <a:spcAft>
                <a:spcPts val="0"/>
              </a:spcAft>
            </a:pPr>
            <a:r>
              <a:rPr lang="it-IT" sz="1400" b="1" u="sng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2016</a:t>
            </a:r>
            <a:endParaRPr lang="it-IT" sz="900" dirty="0">
              <a:solidFill>
                <a:schemeClr val="tx2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173355" marR="6985" indent="-1714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 mercati di Francia, Germania, UK hanno conseguito riduzioni delle emissioni medie di CO</a:t>
            </a:r>
            <a:r>
              <a:rPr lang="it-IT" sz="900" baseline="-25000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2</a:t>
            </a:r>
            <a:r>
              <a:rPr lang="it-IT" sz="900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in g/km inferiori alle media UE, </a:t>
            </a:r>
            <a:r>
              <a:rPr lang="it-IT" sz="900" u="sng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solo per l’Italia la riduzione è stata superiore.</a:t>
            </a:r>
          </a:p>
          <a:p>
            <a:pPr marL="8890" marR="6985" indent="-6985" algn="just">
              <a:lnSpc>
                <a:spcPct val="120000"/>
              </a:lnSpc>
              <a:spcAft>
                <a:spcPts val="0"/>
              </a:spcAft>
            </a:pPr>
            <a:endParaRPr lang="it-IT" sz="900" dirty="0">
              <a:solidFill>
                <a:schemeClr val="tx2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8890" marR="6985" indent="-6985" algn="just">
              <a:lnSpc>
                <a:spcPct val="120000"/>
              </a:lnSpc>
              <a:spcAft>
                <a:spcPts val="0"/>
              </a:spcAft>
            </a:pPr>
            <a:r>
              <a:rPr lang="it-IT" sz="1400" b="1" u="sng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2017</a:t>
            </a:r>
          </a:p>
          <a:p>
            <a:pPr marL="173355" marR="6985" indent="-1714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900" b="1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Le vendite di auto diesel</a:t>
            </a:r>
            <a:r>
              <a:rPr lang="it-IT" sz="900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900" b="1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dei major markets</a:t>
            </a:r>
            <a:r>
              <a:rPr lang="it-IT" sz="900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 con la sola eccezione dell’Italia, </a:t>
            </a:r>
            <a:r>
              <a:rPr lang="it-IT" sz="900" b="1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si riducono</a:t>
            </a:r>
            <a:r>
              <a:rPr lang="it-IT" sz="900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del 13% in Germania, del 17% in UK, del 5% in Francia e del 9% in Spagna. </a:t>
            </a:r>
            <a:r>
              <a:rPr lang="it-IT" sz="900" b="1" u="sng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 fattore che ha contribuito all’aumento delle emissioni  medie delle nuove auto vendute in Germania (+0,4% sul 2016 ) e in UK (+0,8% sul 2016).</a:t>
            </a:r>
          </a:p>
          <a:p>
            <a:pPr marL="173355" marR="6985" indent="-1714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900" b="1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Il volume delle vendite di  auto ad alimentazione alternativa non è sufficiente a compensare l’aumento  di CO</a:t>
            </a:r>
            <a:r>
              <a:rPr lang="it-IT" sz="900" b="1" baseline="-25000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2</a:t>
            </a:r>
            <a:r>
              <a:rPr lang="it-IT" sz="900" b="1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causato dalla contrazione del mercato diesel e dall’aumento del mercato a benzina.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810FB2D-7FD7-4067-BC69-A4A76B9C3AD1}"/>
              </a:ext>
            </a:extLst>
          </p:cNvPr>
          <p:cNvSpPr txBox="1"/>
          <p:nvPr/>
        </p:nvSpPr>
        <p:spPr>
          <a:xfrm>
            <a:off x="5612426" y="4083826"/>
            <a:ext cx="31683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rgbClr val="031E61"/>
                </a:solidFill>
                <a:ea typeface="ＭＳ Ｐゴシック" pitchFamily="34" charset="-128"/>
                <a:cs typeface="Arial" pitchFamily="34" charset="0"/>
              </a:rPr>
              <a:t>Primi 5 mercati ad alimentazione alternativa dell'Ue/</a:t>
            </a:r>
            <a:r>
              <a:rPr lang="it-IT" sz="800" dirty="0" err="1">
                <a:solidFill>
                  <a:srgbClr val="031E61"/>
                </a:solidFill>
                <a:ea typeface="ＭＳ Ｐゴシック" pitchFamily="34" charset="-128"/>
                <a:cs typeface="Arial" pitchFamily="34" charset="0"/>
              </a:rPr>
              <a:t>Efta</a:t>
            </a:r>
            <a:r>
              <a:rPr lang="it-IT" sz="800" dirty="0">
                <a:solidFill>
                  <a:srgbClr val="031E61"/>
                </a:solidFill>
                <a:ea typeface="ＭＳ Ｐゴシック" pitchFamily="34" charset="-128"/>
                <a:cs typeface="Arial" pitchFamily="34" charset="0"/>
              </a:rPr>
              <a:t> nel 2017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800" b="1" dirty="0">
                <a:solidFill>
                  <a:srgbClr val="031E61"/>
                </a:solidFill>
                <a:ea typeface="ＭＳ Ｐゴシック" pitchFamily="34" charset="-128"/>
                <a:cs typeface="Arial" pitchFamily="34" charset="0"/>
              </a:rPr>
              <a:t>Italia (24,1%)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rgbClr val="031E61"/>
                </a:solidFill>
                <a:ea typeface="ＭＳ Ｐゴシック" pitchFamily="34" charset="-128"/>
                <a:cs typeface="Arial" pitchFamily="34" charset="0"/>
              </a:rPr>
              <a:t>Gran Bretagna (12,6%)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rgbClr val="031E61"/>
                </a:solidFill>
                <a:ea typeface="ＭＳ Ｐゴシック" pitchFamily="34" charset="-128"/>
                <a:cs typeface="Arial" pitchFamily="34" charset="0"/>
              </a:rPr>
              <a:t>Germania (12,4%)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rgbClr val="031E61"/>
                </a:solidFill>
                <a:ea typeface="ＭＳ Ｐゴシック" pitchFamily="34" charset="-128"/>
                <a:cs typeface="Arial" pitchFamily="34" charset="0"/>
              </a:rPr>
              <a:t>Francia (11,4%)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rgbClr val="031E61"/>
                </a:solidFill>
                <a:ea typeface="ＭＳ Ｐゴシック" pitchFamily="34" charset="-128"/>
                <a:cs typeface="Arial" pitchFamily="34" charset="0"/>
              </a:rPr>
              <a:t>Norvegia (8,7%)</a:t>
            </a:r>
          </a:p>
        </p:txBody>
      </p:sp>
    </p:spTree>
    <p:extLst>
      <p:ext uri="{BB962C8B-B14F-4D97-AF65-F5344CB8AC3E}">
        <p14:creationId xmlns:p14="http://schemas.microsoft.com/office/powerpoint/2010/main" val="192923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po 1">
            <a:extLst>
              <a:ext uri="{FF2B5EF4-FFF2-40B4-BE49-F238E27FC236}">
                <a16:creationId xmlns:a16="http://schemas.microsoft.com/office/drawing/2014/main" id="{AB7C61A3-4F80-41F2-8C68-E880B4E171A1}"/>
              </a:ext>
            </a:extLst>
          </p:cNvPr>
          <p:cNvGrpSpPr>
            <a:grpSpLocks/>
          </p:cNvGrpSpPr>
          <p:nvPr/>
        </p:nvGrpSpPr>
        <p:grpSpPr bwMode="auto">
          <a:xfrm>
            <a:off x="1441847" y="2574131"/>
            <a:ext cx="3028950" cy="1157288"/>
            <a:chOff x="2324100" y="2419350"/>
            <a:chExt cx="4495800" cy="1752600"/>
          </a:xfrm>
        </p:grpSpPr>
        <p:pic>
          <p:nvPicPr>
            <p:cNvPr id="4113" name="Picture 2">
              <a:extLst>
                <a:ext uri="{FF2B5EF4-FFF2-40B4-BE49-F238E27FC236}">
                  <a16:creationId xmlns:a16="http://schemas.microsoft.com/office/drawing/2014/main" id="{4F71CB47-8450-4369-B964-1296836AE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00" y="2686050"/>
              <a:ext cx="44958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3">
              <a:extLst>
                <a:ext uri="{FF2B5EF4-FFF2-40B4-BE49-F238E27FC236}">
                  <a16:creationId xmlns:a16="http://schemas.microsoft.com/office/drawing/2014/main" id="{017E4C4D-6B37-41C1-BF08-D96419814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412" y="2419350"/>
              <a:ext cx="33051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9" name="Gruppo 2">
            <a:extLst>
              <a:ext uri="{FF2B5EF4-FFF2-40B4-BE49-F238E27FC236}">
                <a16:creationId xmlns:a16="http://schemas.microsoft.com/office/drawing/2014/main" id="{3689DC30-9ED1-447D-AB56-B4F79AF55B50}"/>
              </a:ext>
            </a:extLst>
          </p:cNvPr>
          <p:cNvGrpSpPr>
            <a:grpSpLocks/>
          </p:cNvGrpSpPr>
          <p:nvPr/>
        </p:nvGrpSpPr>
        <p:grpSpPr bwMode="auto">
          <a:xfrm>
            <a:off x="4639866" y="2164556"/>
            <a:ext cx="2857500" cy="1566863"/>
            <a:chOff x="2057400" y="1409700"/>
            <a:chExt cx="5905500" cy="3238500"/>
          </a:xfrm>
        </p:grpSpPr>
        <p:pic>
          <p:nvPicPr>
            <p:cNvPr id="4110" name="Picture 4">
              <a:extLst>
                <a:ext uri="{FF2B5EF4-FFF2-40B4-BE49-F238E27FC236}">
                  <a16:creationId xmlns:a16="http://schemas.microsoft.com/office/drawing/2014/main" id="{CCCC8634-73C9-4910-BBA6-26FB88848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828800"/>
              <a:ext cx="59055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5">
              <a:extLst>
                <a:ext uri="{FF2B5EF4-FFF2-40B4-BE49-F238E27FC236}">
                  <a16:creationId xmlns:a16="http://schemas.microsoft.com/office/drawing/2014/main" id="{F109CA00-BCC0-44AD-9E7B-E6DC97048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199" y="1704975"/>
              <a:ext cx="17240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7">
              <a:extLst>
                <a:ext uri="{FF2B5EF4-FFF2-40B4-BE49-F238E27FC236}">
                  <a16:creationId xmlns:a16="http://schemas.microsoft.com/office/drawing/2014/main" id="{3D2C59A8-FCC4-4DBF-BC7D-E7E9E0B41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23" y="1409700"/>
              <a:ext cx="17049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uppo 5">
            <a:extLst>
              <a:ext uri="{FF2B5EF4-FFF2-40B4-BE49-F238E27FC236}">
                <a16:creationId xmlns:a16="http://schemas.microsoft.com/office/drawing/2014/main" id="{589AA9AA-C490-40AB-AAE9-05CE875F12E5}"/>
              </a:ext>
            </a:extLst>
          </p:cNvPr>
          <p:cNvGrpSpPr>
            <a:grpSpLocks/>
          </p:cNvGrpSpPr>
          <p:nvPr/>
        </p:nvGrpSpPr>
        <p:grpSpPr bwMode="auto">
          <a:xfrm>
            <a:off x="2956323" y="945356"/>
            <a:ext cx="4777978" cy="1057275"/>
            <a:chOff x="633413" y="2300287"/>
            <a:chExt cx="7367587" cy="1630418"/>
          </a:xfrm>
        </p:grpSpPr>
        <p:pic>
          <p:nvPicPr>
            <p:cNvPr id="4107" name="Picture 8">
              <a:extLst>
                <a:ext uri="{FF2B5EF4-FFF2-40B4-BE49-F238E27FC236}">
                  <a16:creationId xmlns:a16="http://schemas.microsoft.com/office/drawing/2014/main" id="{88B1BE4E-14F0-4302-B9E0-CAB3DA36F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2852739"/>
              <a:ext cx="7367587" cy="107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9">
              <a:extLst>
                <a:ext uri="{FF2B5EF4-FFF2-40B4-BE49-F238E27FC236}">
                  <a16:creationId xmlns:a16="http://schemas.microsoft.com/office/drawing/2014/main" id="{9B0E3D6E-F1D5-4A82-8013-8786AEF68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37" y="2652712"/>
              <a:ext cx="509587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>
              <a:extLst>
                <a:ext uri="{FF2B5EF4-FFF2-40B4-BE49-F238E27FC236}">
                  <a16:creationId xmlns:a16="http://schemas.microsoft.com/office/drawing/2014/main" id="{0C7A8647-89F4-431E-BDCD-75E5CB633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300287"/>
              <a:ext cx="4762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1" name="Gruppo 3">
            <a:extLst>
              <a:ext uri="{FF2B5EF4-FFF2-40B4-BE49-F238E27FC236}">
                <a16:creationId xmlns:a16="http://schemas.microsoft.com/office/drawing/2014/main" id="{0A38E401-8894-4D4A-803D-92D38CAAA2B1}"/>
              </a:ext>
            </a:extLst>
          </p:cNvPr>
          <p:cNvGrpSpPr>
            <a:grpSpLocks/>
          </p:cNvGrpSpPr>
          <p:nvPr/>
        </p:nvGrpSpPr>
        <p:grpSpPr bwMode="auto">
          <a:xfrm>
            <a:off x="1563291" y="864394"/>
            <a:ext cx="1200150" cy="1538288"/>
            <a:chOff x="1600200" y="304800"/>
            <a:chExt cx="1695450" cy="2171699"/>
          </a:xfrm>
        </p:grpSpPr>
        <p:pic>
          <p:nvPicPr>
            <p:cNvPr id="4105" name="Picture 11">
              <a:extLst>
                <a:ext uri="{FF2B5EF4-FFF2-40B4-BE49-F238E27FC236}">
                  <a16:creationId xmlns:a16="http://schemas.microsoft.com/office/drawing/2014/main" id="{173A69BE-DEBA-437D-9837-FD91ED5F0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704849"/>
              <a:ext cx="169545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2">
              <a:extLst>
                <a:ext uri="{FF2B5EF4-FFF2-40B4-BE49-F238E27FC236}">
                  <a16:creationId xmlns:a16="http://schemas.microsoft.com/office/drawing/2014/main" id="{BBA9ACA0-6387-4852-8FEF-A822DD445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275" y="304800"/>
              <a:ext cx="125730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uppo 6">
            <a:extLst>
              <a:ext uri="{FF2B5EF4-FFF2-40B4-BE49-F238E27FC236}">
                <a16:creationId xmlns:a16="http://schemas.microsoft.com/office/drawing/2014/main" id="{F54E7391-13CF-4A17-8C60-2A85C092F985}"/>
              </a:ext>
            </a:extLst>
          </p:cNvPr>
          <p:cNvGrpSpPr>
            <a:grpSpLocks/>
          </p:cNvGrpSpPr>
          <p:nvPr/>
        </p:nvGrpSpPr>
        <p:grpSpPr bwMode="auto">
          <a:xfrm>
            <a:off x="1889523" y="3886200"/>
            <a:ext cx="5607844" cy="963216"/>
            <a:chOff x="831052" y="782873"/>
            <a:chExt cx="7477125" cy="1284052"/>
          </a:xfrm>
        </p:grpSpPr>
        <p:pic>
          <p:nvPicPr>
            <p:cNvPr id="4103" name="Picture 17">
              <a:extLst>
                <a:ext uri="{FF2B5EF4-FFF2-40B4-BE49-F238E27FC236}">
                  <a16:creationId xmlns:a16="http://schemas.microsoft.com/office/drawing/2014/main" id="{D32A7A05-949A-49FC-BB80-7DB41E042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052" y="1066800"/>
              <a:ext cx="747712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8">
              <a:extLst>
                <a:ext uri="{FF2B5EF4-FFF2-40B4-BE49-F238E27FC236}">
                  <a16:creationId xmlns:a16="http://schemas.microsoft.com/office/drawing/2014/main" id="{BF66F551-81B5-4C2D-B253-EB5574894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513" y="782873"/>
              <a:ext cx="1380487" cy="36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83FA6D0-C855-4E18-A727-020FFD5D86D4}"/>
              </a:ext>
            </a:extLst>
          </p:cNvPr>
          <p:cNvSpPr txBox="1"/>
          <p:nvPr/>
        </p:nvSpPr>
        <p:spPr>
          <a:xfrm>
            <a:off x="251520" y="12347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000099"/>
                </a:solidFill>
              </a:rPr>
              <a:t>Quindi …..che fare</a:t>
            </a:r>
          </a:p>
        </p:txBody>
      </p:sp>
    </p:spTree>
    <p:extLst>
      <p:ext uri="{BB962C8B-B14F-4D97-AF65-F5344CB8AC3E}">
        <p14:creationId xmlns:p14="http://schemas.microsoft.com/office/powerpoint/2010/main" val="78598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551DD4D-FA14-484F-AE71-59E9AFAF3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987574"/>
            <a:ext cx="2520280" cy="207777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AACD28-8E13-4FD1-80DD-039E19C7C09A}"/>
              </a:ext>
            </a:extLst>
          </p:cNvPr>
          <p:cNvSpPr txBox="1"/>
          <p:nvPr/>
        </p:nvSpPr>
        <p:spPr>
          <a:xfrm>
            <a:off x="107504" y="12347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solidFill>
                  <a:srgbClr val="000099"/>
                </a:solidFill>
              </a:rPr>
              <a:t>Conclusioni: la Mobilità Sostenibile secondo ANFIA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DE0D089-1C93-4534-81EE-EBE5B58B0C26}"/>
              </a:ext>
            </a:extLst>
          </p:cNvPr>
          <p:cNvSpPr txBox="1"/>
          <p:nvPr/>
        </p:nvSpPr>
        <p:spPr>
          <a:xfrm>
            <a:off x="107504" y="1275606"/>
            <a:ext cx="63367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31E61"/>
                </a:solidFill>
              </a:rPr>
              <a:t>Una strategia integrata  di mobilità sostenibile per il futuro: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400" dirty="0">
                <a:solidFill>
                  <a:srgbClr val="031E61"/>
                </a:solidFill>
              </a:rPr>
              <a:t>Favorire la diffusione delle auto ad alimentazione alternativa nella logica della </a:t>
            </a:r>
            <a:r>
              <a:rPr lang="it-IT" sz="1400" b="1" dirty="0">
                <a:solidFill>
                  <a:srgbClr val="031E61"/>
                </a:solidFill>
              </a:rPr>
              <a:t>neutralità tecnologica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400" b="1" dirty="0">
                <a:solidFill>
                  <a:srgbClr val="031E61"/>
                </a:solidFill>
              </a:rPr>
              <a:t>Continuo investimento sui </a:t>
            </a:r>
            <a:r>
              <a:rPr lang="it-IT" sz="1400" b="1" dirty="0" err="1">
                <a:solidFill>
                  <a:srgbClr val="031E61"/>
                </a:solidFill>
              </a:rPr>
              <a:t>powertrain</a:t>
            </a:r>
            <a:r>
              <a:rPr lang="it-IT" sz="1400" b="1" dirty="0">
                <a:solidFill>
                  <a:srgbClr val="031E61"/>
                </a:solidFill>
              </a:rPr>
              <a:t> tradizionali (soprattutto diesel)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400" dirty="0">
                <a:solidFill>
                  <a:srgbClr val="031E61"/>
                </a:solidFill>
              </a:rPr>
              <a:t>Potenziamento del </a:t>
            </a:r>
            <a:r>
              <a:rPr lang="it-IT" sz="1400" b="1" dirty="0">
                <a:solidFill>
                  <a:srgbClr val="031E61"/>
                </a:solidFill>
              </a:rPr>
              <a:t>Trasporto Pubblico Locale </a:t>
            </a:r>
            <a:r>
              <a:rPr lang="it-IT" sz="1400" dirty="0">
                <a:solidFill>
                  <a:srgbClr val="031E61"/>
                </a:solidFill>
              </a:rPr>
              <a:t>e nuovi modelli di mobilità condivisa (car, scooter e van sharing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400" dirty="0">
                <a:solidFill>
                  <a:srgbClr val="031E61"/>
                </a:solidFill>
              </a:rPr>
              <a:t>Veicoli </a:t>
            </a:r>
            <a:r>
              <a:rPr lang="it-IT" sz="1400" b="1" dirty="0">
                <a:solidFill>
                  <a:srgbClr val="031E61"/>
                </a:solidFill>
              </a:rPr>
              <a:t>autonomi e connessi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93764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475536" y="2211710"/>
            <a:ext cx="7920038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>
              <a:defRPr/>
            </a:pPr>
            <a:endParaRPr lang="en-GB" sz="1200" dirty="0"/>
          </a:p>
          <a:p>
            <a:pPr indent="228600" algn="ctr">
              <a:defRPr/>
            </a:pPr>
            <a:r>
              <a:rPr lang="it-IT" sz="1200" b="1" dirty="0">
                <a:solidFill>
                  <a:srgbClr val="222268"/>
                </a:solidFill>
                <a:cs typeface="Times New Roman" pitchFamily="18" charset="0"/>
              </a:rPr>
              <a:t>ANFIA - Associazione Nazionale Filiera Industria Automobilistica</a:t>
            </a:r>
          </a:p>
          <a:p>
            <a:pPr indent="228600" algn="ctr">
              <a:defRPr/>
            </a:pPr>
            <a:endParaRPr lang="it-IT" sz="1200" b="1" dirty="0">
              <a:solidFill>
                <a:srgbClr val="222268"/>
              </a:solidFill>
              <a:cs typeface="Times New Roman" pitchFamily="18" charset="0"/>
            </a:endParaRPr>
          </a:p>
          <a:p>
            <a:pPr indent="228600" algn="ctr">
              <a:defRPr/>
            </a:pPr>
            <a:r>
              <a:rPr lang="it-IT" sz="1200" dirty="0">
                <a:solidFill>
                  <a:srgbClr val="222268"/>
                </a:solidFill>
                <a:cs typeface="Times New Roman" pitchFamily="18" charset="0"/>
              </a:rPr>
              <a:t>Corso Galileo </a:t>
            </a:r>
            <a:r>
              <a:rPr lang="it-IT" sz="1200" dirty="0" err="1">
                <a:solidFill>
                  <a:srgbClr val="222268"/>
                </a:solidFill>
                <a:cs typeface="Times New Roman" pitchFamily="18" charset="0"/>
              </a:rPr>
              <a:t>Ferraris</a:t>
            </a:r>
            <a:r>
              <a:rPr lang="it-IT" sz="1200" dirty="0">
                <a:solidFill>
                  <a:srgbClr val="222268"/>
                </a:solidFill>
                <a:cs typeface="Times New Roman" pitchFamily="18" charset="0"/>
              </a:rPr>
              <a:t>, 61 – 10128 Torino</a:t>
            </a:r>
          </a:p>
          <a:p>
            <a:pPr indent="228600" algn="ctr">
              <a:defRPr/>
            </a:pPr>
            <a:r>
              <a:rPr lang="it-IT" sz="1200" dirty="0">
                <a:solidFill>
                  <a:srgbClr val="222268"/>
                </a:solidFill>
                <a:cs typeface="Times New Roman" pitchFamily="18" charset="0"/>
              </a:rPr>
              <a:t>Tel.: +39 011 55 46 505</a:t>
            </a:r>
          </a:p>
          <a:p>
            <a:pPr indent="228600" algn="ctr">
              <a:defRPr/>
            </a:pPr>
            <a:r>
              <a:rPr lang="fr-FR" sz="1200" dirty="0">
                <a:solidFill>
                  <a:srgbClr val="222268"/>
                </a:solidFill>
                <a:cs typeface="Times New Roman" pitchFamily="18" charset="0"/>
              </a:rPr>
              <a:t>Fax: +39 011 54 59 86</a:t>
            </a:r>
            <a:endParaRPr lang="it-IT" sz="1200" dirty="0">
              <a:solidFill>
                <a:srgbClr val="222268"/>
              </a:solidFill>
              <a:cs typeface="Times New Roman" pitchFamily="18" charset="0"/>
            </a:endParaRPr>
          </a:p>
          <a:p>
            <a:pPr indent="228600" algn="ctr">
              <a:defRPr/>
            </a:pPr>
            <a:endParaRPr lang="fr-FR" sz="1200" dirty="0">
              <a:solidFill>
                <a:srgbClr val="222268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it-IT" sz="1200" dirty="0">
                <a:solidFill>
                  <a:srgbClr val="222268"/>
                </a:solidFill>
                <a:cs typeface="Times New Roman" pitchFamily="18" charset="0"/>
              </a:rPr>
              <a:t>    Viale Pasteur, 10 - 00144 Roma</a:t>
            </a:r>
          </a:p>
          <a:p>
            <a:pPr algn="ctr">
              <a:defRPr/>
            </a:pPr>
            <a:r>
              <a:rPr lang="it-IT" sz="1200" dirty="0">
                <a:solidFill>
                  <a:srgbClr val="222268"/>
                </a:solidFill>
                <a:cs typeface="Times New Roman" pitchFamily="18" charset="0"/>
              </a:rPr>
              <a:t>    tel. +39 06 54221493</a:t>
            </a:r>
            <a:br>
              <a:rPr lang="it-IT" sz="1200" dirty="0">
                <a:solidFill>
                  <a:srgbClr val="222268"/>
                </a:solidFill>
                <a:cs typeface="Times New Roman" pitchFamily="18" charset="0"/>
              </a:rPr>
            </a:br>
            <a:r>
              <a:rPr lang="it-IT" sz="1200" dirty="0">
                <a:solidFill>
                  <a:srgbClr val="222268"/>
                </a:solidFill>
                <a:cs typeface="Times New Roman" pitchFamily="18" charset="0"/>
              </a:rPr>
              <a:t>    fax +39 06 54221418</a:t>
            </a:r>
          </a:p>
          <a:p>
            <a:pPr indent="228600" algn="ctr">
              <a:defRPr/>
            </a:pPr>
            <a:r>
              <a:rPr lang="fr-FR" sz="1200" dirty="0">
                <a:solidFill>
                  <a:srgbClr val="222268"/>
                </a:solidFill>
                <a:cs typeface="Times New Roman" pitchFamily="18" charset="0"/>
              </a:rPr>
              <a:t>Mail: </a:t>
            </a:r>
            <a:r>
              <a:rPr lang="fr-FR" sz="1200" dirty="0">
                <a:solidFill>
                  <a:srgbClr val="222268"/>
                </a:solidFill>
                <a:cs typeface="Times New Roman" pitchFamily="18" charset="0"/>
                <a:hlinkClick r:id="rId3"/>
              </a:rPr>
              <a:t>anfia@anfia.it</a:t>
            </a:r>
            <a:endParaRPr lang="fr-FR" sz="1200" dirty="0">
              <a:solidFill>
                <a:srgbClr val="222268"/>
              </a:solidFill>
              <a:cs typeface="Times New Roman" pitchFamily="18" charset="0"/>
            </a:endParaRPr>
          </a:p>
          <a:p>
            <a:pPr indent="228600" algn="ctr">
              <a:defRPr/>
            </a:pPr>
            <a:endParaRPr lang="fr-FR" sz="1200" dirty="0">
              <a:solidFill>
                <a:srgbClr val="222268"/>
              </a:solidFill>
              <a:cs typeface="Times New Roman" pitchFamily="18" charset="0"/>
            </a:endParaRPr>
          </a:p>
          <a:p>
            <a:pPr indent="228600" algn="ctr">
              <a:defRPr/>
            </a:pPr>
            <a:r>
              <a:rPr lang="en-GB" sz="1200" dirty="0">
                <a:solidFill>
                  <a:srgbClr val="222268"/>
                </a:solidFill>
                <a:cs typeface="Times New Roman" pitchFamily="18" charset="0"/>
                <a:hlinkClick r:id="rId4"/>
              </a:rPr>
              <a:t>www.anfia.it</a:t>
            </a:r>
            <a:endParaRPr lang="en-GB" sz="1200" dirty="0">
              <a:solidFill>
                <a:srgbClr val="222268"/>
              </a:solidFill>
              <a:cs typeface="Times New Roman" pitchFamily="18" charset="0"/>
            </a:endParaRPr>
          </a:p>
          <a:p>
            <a:pPr indent="228600">
              <a:defRPr/>
            </a:pPr>
            <a:endParaRPr lang="it-IT" sz="1200" dirty="0">
              <a:solidFill>
                <a:srgbClr val="222268"/>
              </a:solidFill>
              <a:cs typeface="Times New Roman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79389" y="141685"/>
            <a:ext cx="6072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zh-CN" sz="2000" b="1" noProof="1">
                <a:solidFill>
                  <a:srgbClr val="000099"/>
                </a:solidFill>
              </a:rPr>
              <a:t>Contatti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99461" y="1059582"/>
            <a:ext cx="6072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zh-CN" sz="3200" b="1" noProof="1">
                <a:solidFill>
                  <a:srgbClr val="002060"/>
                </a:solidFill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183913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0675" y="27288"/>
            <a:ext cx="7772400" cy="4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it-IT" altLang="zh-CN" sz="1800" b="1" dirty="0">
                <a:solidFill>
                  <a:srgbClr val="000099"/>
                </a:solidFill>
                <a:ea typeface="ＭＳ Ｐゴシック" pitchFamily="34" charset="-128"/>
              </a:rPr>
              <a:t>Agenda</a:t>
            </a:r>
          </a:p>
        </p:txBody>
      </p:sp>
      <p:sp>
        <p:nvSpPr>
          <p:cNvPr id="4" name="Rettangolo 3"/>
          <p:cNvSpPr/>
          <p:nvPr/>
        </p:nvSpPr>
        <p:spPr>
          <a:xfrm>
            <a:off x="294409" y="1517179"/>
            <a:ext cx="79928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1400" b="1" dirty="0">
                <a:solidFill>
                  <a:srgbClr val="031E61"/>
                </a:solidFill>
                <a:latin typeface="+mn-lt"/>
                <a:ea typeface="Times New Roman"/>
                <a:cs typeface="Arial"/>
              </a:rPr>
              <a:t>ANFIA e l’industria </a:t>
            </a:r>
            <a:r>
              <a:rPr lang="it-IT" sz="1400" b="1" dirty="0" err="1">
                <a:solidFill>
                  <a:srgbClr val="031E61"/>
                </a:solidFill>
                <a:latin typeface="+mn-lt"/>
                <a:ea typeface="Times New Roman"/>
                <a:cs typeface="Arial"/>
              </a:rPr>
              <a:t>automotive</a:t>
            </a:r>
            <a:r>
              <a:rPr lang="it-IT" sz="1400" b="1" dirty="0">
                <a:solidFill>
                  <a:srgbClr val="031E61"/>
                </a:solidFill>
                <a:latin typeface="+mn-lt"/>
                <a:ea typeface="Times New Roman"/>
                <a:cs typeface="Arial"/>
              </a:rPr>
              <a:t> in Italia </a:t>
            </a:r>
          </a:p>
          <a:p>
            <a:pPr marL="271463" indent="-2714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400" b="1" dirty="0">
                <a:solidFill>
                  <a:srgbClr val="031E61"/>
                </a:solidFill>
                <a:latin typeface="+mn-lt"/>
                <a:ea typeface="Times New Roman"/>
                <a:cs typeface="Arial"/>
              </a:rPr>
              <a:t>Le principali sfide regolamentari in Europa</a:t>
            </a:r>
          </a:p>
          <a:p>
            <a:pPr marL="271463" indent="-271463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1400" b="1" dirty="0">
                <a:solidFill>
                  <a:srgbClr val="031E61"/>
                </a:solidFill>
                <a:latin typeface="+mn-lt"/>
                <a:ea typeface="Times New Roman"/>
                <a:cs typeface="Arial"/>
              </a:rPr>
              <a:t>Conclusioni: la mobilità sostenibile secondo ANFIA</a:t>
            </a:r>
            <a:r>
              <a:rPr lang="it-IT" sz="1400" b="1" dirty="0">
                <a:solidFill>
                  <a:srgbClr val="031E61"/>
                </a:solidFill>
                <a:latin typeface="+mn-lt"/>
                <a:cs typeface="Trebuchet MS"/>
              </a:rPr>
              <a:t> </a:t>
            </a:r>
            <a:endParaRPr lang="it-IT" sz="1400" b="1" dirty="0">
              <a:solidFill>
                <a:srgbClr val="031E6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78" y="514310"/>
            <a:ext cx="278321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74170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6675" y="9345"/>
            <a:ext cx="7772400" cy="4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it-IT" altLang="zh-CN" sz="1800" b="1" dirty="0">
                <a:solidFill>
                  <a:srgbClr val="000099"/>
                </a:solidFill>
                <a:ea typeface="ＭＳ Ｐゴシック" pitchFamily="34" charset="-128"/>
              </a:rPr>
              <a:t>Chi siamo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9858" y="737087"/>
            <a:ext cx="87137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 sz="1200" b="1" dirty="0">
                <a:solidFill>
                  <a:srgbClr val="031E61"/>
                </a:solidFill>
                <a:ea typeface="ＭＳ Ｐゴシック" pitchFamily="34" charset="-128"/>
              </a:rPr>
              <a:t>ANFIA, Associazione Nazionale Filiera Industria Automobilistica</a:t>
            </a:r>
            <a:r>
              <a:rPr lang="it-IT" altLang="it-IT" sz="1200" dirty="0">
                <a:solidFill>
                  <a:srgbClr val="031E61"/>
                </a:solidFill>
                <a:ea typeface="ＭＳ Ｐゴシック" pitchFamily="34" charset="-128"/>
              </a:rPr>
              <a:t>,</a:t>
            </a:r>
          </a:p>
          <a:p>
            <a:pPr eaLnBrk="1" hangingPunct="1">
              <a:lnSpc>
                <a:spcPct val="125000"/>
              </a:lnSpc>
            </a:pPr>
            <a:r>
              <a:rPr lang="it-IT" altLang="it-IT" sz="1200" dirty="0">
                <a:solidFill>
                  <a:srgbClr val="031E61"/>
                </a:solidFill>
                <a:ea typeface="ＭＳ Ｐゴシック" pitchFamily="34" charset="-128"/>
              </a:rPr>
              <a:t>con </a:t>
            </a:r>
            <a:r>
              <a:rPr lang="it-IT" altLang="it-IT" sz="1200" b="1" dirty="0">
                <a:solidFill>
                  <a:srgbClr val="031E61"/>
                </a:solidFill>
                <a:ea typeface="ＭＳ Ｐゴシック" pitchFamily="34" charset="-128"/>
              </a:rPr>
              <a:t>290 aziende associate</a:t>
            </a:r>
            <a:r>
              <a:rPr lang="it-IT" altLang="it-IT" sz="1200" dirty="0">
                <a:solidFill>
                  <a:srgbClr val="031E61"/>
                </a:solidFill>
                <a:ea typeface="ＭＳ Ｐゴシック" pitchFamily="34" charset="-128"/>
              </a:rPr>
              <a:t>, rappresenta l’intera filiera </a:t>
            </a:r>
            <a:r>
              <a:rPr lang="it-IT" altLang="it-IT" sz="1200" dirty="0" err="1">
                <a:solidFill>
                  <a:srgbClr val="031E61"/>
                </a:solidFill>
                <a:ea typeface="ＭＳ Ｐゴシック" pitchFamily="34" charset="-128"/>
              </a:rPr>
              <a:t>automotive</a:t>
            </a:r>
            <a:r>
              <a:rPr lang="it-IT" altLang="zh-CN" sz="1200" dirty="0">
                <a:solidFill>
                  <a:srgbClr val="031E61"/>
                </a:solidFill>
                <a:ea typeface="ＭＳ Ｐゴシック" pitchFamily="34" charset="-128"/>
              </a:rPr>
              <a:t> italiana ed è una delle principali</a:t>
            </a:r>
          </a:p>
          <a:p>
            <a:pPr eaLnBrk="1" hangingPunct="1">
              <a:lnSpc>
                <a:spcPct val="125000"/>
              </a:lnSpc>
            </a:pPr>
            <a:r>
              <a:rPr lang="it-IT" altLang="zh-CN" sz="1200" dirty="0">
                <a:solidFill>
                  <a:srgbClr val="031E61"/>
                </a:solidFill>
                <a:ea typeface="ＭＳ Ｐゴシック" pitchFamily="34" charset="-128"/>
              </a:rPr>
              <a:t>associazioni di categoria di Confindustria</a:t>
            </a:r>
            <a:endParaRPr lang="it-IT" altLang="it-IT" sz="1200" dirty="0">
              <a:solidFill>
                <a:srgbClr val="031E61"/>
              </a:solidFill>
              <a:ea typeface="ＭＳ Ｐゴシック" pitchFamily="34" charset="-128"/>
            </a:endParaRPr>
          </a:p>
        </p:txBody>
      </p:sp>
      <p:sp>
        <p:nvSpPr>
          <p:cNvPr id="22538" name="Rectangle 3"/>
          <p:cNvSpPr>
            <a:spLocks noChangeArrowheads="1"/>
          </p:cNvSpPr>
          <p:nvPr/>
        </p:nvSpPr>
        <p:spPr bwMode="auto">
          <a:xfrm>
            <a:off x="4114801" y="3244681"/>
            <a:ext cx="2593429" cy="30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zh-CN" sz="1400" b="1" dirty="0">
                <a:solidFill>
                  <a:schemeClr val="accent1"/>
                </a:solidFill>
                <a:latin typeface="+mn-lt"/>
                <a:ea typeface="Times New Roman"/>
                <a:cs typeface="Arial"/>
              </a:rPr>
              <a:t>Attività associative</a:t>
            </a:r>
          </a:p>
        </p:txBody>
      </p:sp>
      <p:sp>
        <p:nvSpPr>
          <p:cNvPr id="3" name="Triangolo isoscele 2"/>
          <p:cNvSpPr/>
          <p:nvPr/>
        </p:nvSpPr>
        <p:spPr>
          <a:xfrm rot="5400000">
            <a:off x="3774891" y="3304008"/>
            <a:ext cx="189835" cy="162760"/>
          </a:xfrm>
          <a:prstGeom prst="triangle">
            <a:avLst/>
          </a:prstGeom>
          <a:solidFill>
            <a:srgbClr val="0066CA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14831" y="1530904"/>
            <a:ext cx="8270762" cy="30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zh-CN" sz="1400" b="1" dirty="0">
                <a:solidFill>
                  <a:schemeClr val="accent1"/>
                </a:solidFill>
                <a:latin typeface="+mn-lt"/>
                <a:ea typeface="Times New Roman"/>
                <a:cs typeface="Arial"/>
              </a:rPr>
              <a:t>Struttura e settori rappresentati: </a:t>
            </a:r>
            <a:r>
              <a:rPr lang="it-IT" altLang="it-IT" sz="1400" b="1" dirty="0">
                <a:solidFill>
                  <a:schemeClr val="accent1"/>
                </a:solidFill>
                <a:latin typeface="+mn-lt"/>
                <a:ea typeface="Times New Roman"/>
                <a:cs typeface="Arial"/>
              </a:rPr>
              <a:t>3 Gruppi merceologici suddivisi in Sezioni</a:t>
            </a:r>
          </a:p>
        </p:txBody>
      </p:sp>
      <p:sp>
        <p:nvSpPr>
          <p:cNvPr id="20" name="Triangolo isoscele 19"/>
          <p:cNvSpPr/>
          <p:nvPr/>
        </p:nvSpPr>
        <p:spPr>
          <a:xfrm rot="5400000">
            <a:off x="223713" y="1601744"/>
            <a:ext cx="189835" cy="162760"/>
          </a:xfrm>
          <a:prstGeom prst="triangle">
            <a:avLst/>
          </a:prstGeom>
          <a:solidFill>
            <a:srgbClr val="0066CA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8" y="2259576"/>
            <a:ext cx="2664296" cy="21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232169" y="1913880"/>
            <a:ext cx="2943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chemeClr val="tx2"/>
                </a:solidFill>
                <a:latin typeface="+mn-lt"/>
              </a:rPr>
              <a:t>GRUPPO COSTRUTTORI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81" y="2133261"/>
            <a:ext cx="2236661" cy="103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3235461" y="1913879"/>
            <a:ext cx="2929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latin typeface="+mn-lt"/>
              </a:defRPr>
            </a:lvl1pPr>
          </a:lstStyle>
          <a:p>
            <a:r>
              <a:rPr lang="it-IT" sz="1200" dirty="0">
                <a:solidFill>
                  <a:schemeClr val="tx2"/>
                </a:solidFill>
              </a:rPr>
              <a:t>GRUPPO COMPONENTI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784898" y="1913880"/>
            <a:ext cx="3168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latin typeface="+mn-lt"/>
              </a:defRPr>
            </a:lvl1pPr>
          </a:lstStyle>
          <a:p>
            <a:r>
              <a:rPr lang="it-IT" sz="1200" dirty="0">
                <a:solidFill>
                  <a:schemeClr val="tx2"/>
                </a:solidFill>
              </a:rPr>
              <a:t>GRUPPO CARROZZIERI E PROGETTISTI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774299595"/>
              </p:ext>
            </p:extLst>
          </p:nvPr>
        </p:nvGraphicFramePr>
        <p:xfrm>
          <a:off x="3537468" y="3355776"/>
          <a:ext cx="5606532" cy="162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ttangolo 5"/>
          <p:cNvSpPr/>
          <p:nvPr/>
        </p:nvSpPr>
        <p:spPr>
          <a:xfrm>
            <a:off x="594538" y="4539418"/>
            <a:ext cx="6387780" cy="31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it-IT" altLang="it-IT" sz="1400" b="1" dirty="0">
                <a:solidFill>
                  <a:schemeClr val="accent1"/>
                </a:solidFill>
                <a:latin typeface="+mn-lt"/>
                <a:ea typeface="Times New Roman"/>
                <a:cs typeface="Arial"/>
              </a:rPr>
              <a:t>Vision: creare valore per il mondo </a:t>
            </a:r>
            <a:r>
              <a:rPr lang="it-IT" altLang="it-IT" sz="1400" b="1" dirty="0" err="1">
                <a:solidFill>
                  <a:schemeClr val="accent1"/>
                </a:solidFill>
                <a:latin typeface="+mn-lt"/>
                <a:ea typeface="Times New Roman"/>
                <a:cs typeface="Arial"/>
              </a:rPr>
              <a:t>automotive</a:t>
            </a:r>
            <a:endParaRPr lang="it-IT" altLang="it-IT" sz="1400" b="1" dirty="0">
              <a:solidFill>
                <a:schemeClr val="accent1"/>
              </a:solidFill>
              <a:latin typeface="+mn-lt"/>
              <a:ea typeface="Times New Roman"/>
              <a:cs typeface="Arial"/>
            </a:endParaRPr>
          </a:p>
        </p:txBody>
      </p:sp>
      <p:sp>
        <p:nvSpPr>
          <p:cNvPr id="35" name="Triangolo isoscele 34"/>
          <p:cNvSpPr/>
          <p:nvPr/>
        </p:nvSpPr>
        <p:spPr>
          <a:xfrm rot="5400000">
            <a:off x="294732" y="4615358"/>
            <a:ext cx="189835" cy="162760"/>
          </a:xfrm>
          <a:prstGeom prst="triangle">
            <a:avLst/>
          </a:prstGeom>
          <a:solidFill>
            <a:srgbClr val="0066CA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932864202"/>
              </p:ext>
            </p:extLst>
          </p:nvPr>
        </p:nvGraphicFramePr>
        <p:xfrm>
          <a:off x="6170281" y="2179855"/>
          <a:ext cx="2736304" cy="126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04904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501" y="51470"/>
            <a:ext cx="661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000099"/>
                </a:solidFill>
              </a:rPr>
              <a:t>L’industria </a:t>
            </a:r>
            <a:r>
              <a:rPr lang="it-IT" sz="1800" b="1" dirty="0" err="1">
                <a:solidFill>
                  <a:srgbClr val="000099"/>
                </a:solidFill>
              </a:rPr>
              <a:t>automotive</a:t>
            </a:r>
            <a:r>
              <a:rPr lang="it-IT" sz="1800" b="1" dirty="0">
                <a:solidFill>
                  <a:srgbClr val="000099"/>
                </a:solidFill>
              </a:rPr>
              <a:t> in Italia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54" y="1437026"/>
            <a:ext cx="843722" cy="54125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11056" y="850096"/>
            <a:ext cx="356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E40918"/>
                </a:solidFill>
              </a:rPr>
              <a:t>3.200 imprese settore produttivo</a:t>
            </a:r>
          </a:p>
          <a:p>
            <a:r>
              <a:rPr lang="it-IT" sz="1400" b="1" dirty="0">
                <a:solidFill>
                  <a:srgbClr val="E40918"/>
                </a:solidFill>
              </a:rPr>
              <a:t>(autoveicoli, componenti, pneumatici)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38" y="2211710"/>
            <a:ext cx="913493" cy="57589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48498" y="2211710"/>
            <a:ext cx="5063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sz="1400" b="1" dirty="0">
                <a:solidFill>
                  <a:srgbClr val="575958"/>
                </a:solidFill>
                <a:cs typeface="Arial" panose="020B0604020202020204" pitchFamily="34" charset="0"/>
              </a:rPr>
              <a:t>1,2 milioni di addetti (diretti e indiretti) di cui </a:t>
            </a:r>
            <a:r>
              <a:rPr lang="it-IT" altLang="it-IT" sz="1400" b="1" dirty="0">
                <a:solidFill>
                  <a:srgbClr val="575958"/>
                </a:solidFill>
                <a:cs typeface="Arial" panose="020B0604020202020204" pitchFamily="34" charset="0"/>
              </a:rPr>
              <a:t>256.000 nella filiera produttiva</a:t>
            </a:r>
          </a:p>
          <a:p>
            <a:pPr algn="just">
              <a:defRPr/>
            </a:pPr>
            <a:r>
              <a:rPr lang="it-IT" altLang="it-IT" sz="1400" b="1" dirty="0">
                <a:solidFill>
                  <a:srgbClr val="575958"/>
                </a:solidFill>
                <a:cs typeface="Arial" panose="020B0604020202020204" pitchFamily="34" charset="0"/>
              </a:rPr>
              <a:t>7% del settore manifatturiero italiano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5858" r="13439"/>
          <a:stretch/>
        </p:blipFill>
        <p:spPr>
          <a:xfrm>
            <a:off x="364058" y="3147814"/>
            <a:ext cx="560375" cy="7462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065531" y="3189155"/>
            <a:ext cx="73403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it-IT" sz="1400" b="1" dirty="0">
                <a:solidFill>
                  <a:srgbClr val="017C9D"/>
                </a:solidFill>
                <a:cs typeface="Arial" panose="020B0604020202020204" pitchFamily="34" charset="0"/>
              </a:rPr>
              <a:t>1° investitore privato in R&amp;S, con una spesa del 3% del </a:t>
            </a:r>
          </a:p>
          <a:p>
            <a:pPr algn="just">
              <a:defRPr/>
            </a:pPr>
            <a:r>
              <a:rPr lang="it-IT" altLang="it-IT" sz="1400" b="1" dirty="0">
                <a:solidFill>
                  <a:srgbClr val="017C9D"/>
                </a:solidFill>
                <a:cs typeface="Arial" panose="020B0604020202020204" pitchFamily="34" charset="0"/>
              </a:rPr>
              <a:t>fatturato per il comparto Autoveicoli , pari al 20% della spesa</a:t>
            </a:r>
          </a:p>
          <a:p>
            <a:pPr algn="just">
              <a:defRPr/>
            </a:pPr>
            <a:r>
              <a:rPr lang="it-IT" altLang="it-IT" sz="1400" b="1" dirty="0">
                <a:solidFill>
                  <a:srgbClr val="017C9D"/>
                </a:solidFill>
                <a:cs typeface="Arial" panose="020B0604020202020204" pitchFamily="34" charset="0"/>
              </a:rPr>
              <a:t>del settore </a:t>
            </a:r>
            <a:r>
              <a:rPr lang="it-IT" altLang="it-IT" sz="1400" b="1" dirty="0" err="1">
                <a:solidFill>
                  <a:srgbClr val="017C9D"/>
                </a:solidFill>
                <a:cs typeface="Arial" panose="020B0604020202020204" pitchFamily="34" charset="0"/>
              </a:rPr>
              <a:t>manufatturiero</a:t>
            </a:r>
            <a:endParaRPr lang="it-IT" altLang="it-IT" sz="1400" b="1" dirty="0">
              <a:solidFill>
                <a:srgbClr val="017C9D"/>
              </a:solidFill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67" y="4121301"/>
            <a:ext cx="851744" cy="73607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159673" y="4356910"/>
            <a:ext cx="5127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1400" b="1" dirty="0">
                <a:solidFill>
                  <a:srgbClr val="535762"/>
                </a:solidFill>
                <a:cs typeface="Arial" panose="020B0604020202020204" pitchFamily="34" charset="0"/>
              </a:rPr>
              <a:t>39  </a:t>
            </a:r>
            <a:r>
              <a:rPr lang="it-IT" altLang="it-IT" sz="1400" b="1" dirty="0" err="1">
                <a:solidFill>
                  <a:srgbClr val="535762"/>
                </a:solidFill>
                <a:cs typeface="Arial" panose="020B0604020202020204" pitchFamily="34" charset="0"/>
              </a:rPr>
              <a:t>Mld</a:t>
            </a:r>
            <a:r>
              <a:rPr lang="it-IT" altLang="it-IT" sz="1400" b="1" dirty="0">
                <a:solidFill>
                  <a:srgbClr val="535762"/>
                </a:solidFill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535762"/>
                </a:solidFill>
                <a:cs typeface="Arial" panose="020B0604020202020204" pitchFamily="34" charset="0"/>
              </a:rPr>
              <a:t>€</a:t>
            </a:r>
            <a:r>
              <a:rPr lang="it-IT" altLang="it-IT" sz="1400" b="1" dirty="0">
                <a:solidFill>
                  <a:srgbClr val="535762"/>
                </a:solidFill>
                <a:cs typeface="Arial" panose="020B0604020202020204" pitchFamily="34" charset="0"/>
              </a:rPr>
              <a:t> di export pari al </a:t>
            </a:r>
            <a:r>
              <a:rPr lang="it-IT" altLang="it-IT" sz="1400" b="1" dirty="0">
                <a:solidFill>
                  <a:srgbClr val="535762"/>
                </a:solidFill>
              </a:rPr>
              <a:t>48% del fatturato complessivo</a:t>
            </a:r>
            <a:endParaRPr lang="it-IT" altLang="it-IT" sz="1400" b="1" dirty="0">
              <a:solidFill>
                <a:srgbClr val="535762"/>
              </a:solidFill>
              <a:cs typeface="Arial" panose="020B060402020202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18" y="830988"/>
            <a:ext cx="654852" cy="46616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199637" y="1553765"/>
            <a:ext cx="3520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3761F"/>
                </a:solidFill>
              </a:rPr>
              <a:t>82 </a:t>
            </a:r>
            <a:r>
              <a:rPr lang="it-IT" sz="1400" b="1" dirty="0" err="1">
                <a:solidFill>
                  <a:srgbClr val="F3761F"/>
                </a:solidFill>
              </a:rPr>
              <a:t>Mld</a:t>
            </a:r>
            <a:r>
              <a:rPr lang="it-IT" sz="1400" b="1" dirty="0">
                <a:solidFill>
                  <a:srgbClr val="F3761F"/>
                </a:solidFill>
              </a:rPr>
              <a:t> € di fatturato pari al 5% del PIL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5" y="1064071"/>
            <a:ext cx="2980145" cy="35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7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3597" y="123478"/>
            <a:ext cx="889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000099"/>
                </a:solidFill>
              </a:rPr>
              <a:t>Geopolitica </a:t>
            </a:r>
            <a:r>
              <a:rPr lang="it-IT" sz="1800" b="1" dirty="0" err="1">
                <a:solidFill>
                  <a:srgbClr val="000099"/>
                </a:solidFill>
              </a:rPr>
              <a:t>automotive</a:t>
            </a:r>
            <a:endParaRPr lang="it-IT" sz="1800" b="1" dirty="0">
              <a:solidFill>
                <a:srgbClr val="000099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8669" y="2202491"/>
            <a:ext cx="1541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2D7BC6"/>
                </a:solidFill>
              </a:rPr>
              <a:t>Ha puntato solo sulla tecnologia Ibrida, </a:t>
            </a:r>
            <a:r>
              <a:rPr lang="it-IT" sz="1200" b="1" dirty="0">
                <a:solidFill>
                  <a:srgbClr val="2D7BC6"/>
                </a:solidFill>
              </a:rPr>
              <a:t>sostenendo e proteggendo la sua industria </a:t>
            </a:r>
            <a:r>
              <a:rPr lang="it-IT" sz="1200" dirty="0">
                <a:solidFill>
                  <a:srgbClr val="2D7BC6"/>
                </a:solidFill>
              </a:rPr>
              <a:t>nazionale</a:t>
            </a:r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77199" y="2202491"/>
            <a:ext cx="1799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400" b="1">
                <a:solidFill>
                  <a:srgbClr val="2D7BC6"/>
                </a:solidFill>
              </a:defRPr>
            </a:lvl1pPr>
          </a:lstStyle>
          <a:p>
            <a:pPr algn="l"/>
            <a:r>
              <a:rPr lang="it-IT" sz="1200" b="0" dirty="0"/>
              <a:t>Punta a sviluppare l’industria dell’elettrico dando generosi </a:t>
            </a:r>
            <a:r>
              <a:rPr lang="it-IT" sz="1200" dirty="0"/>
              <a:t>incentivi ai produttori nazionali </a:t>
            </a:r>
            <a:r>
              <a:rPr lang="it-IT" sz="1200" b="0" dirty="0"/>
              <a:t>e facendo leva sulle sue risorse naturali (4°Paese al mondo per quantità di litio)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164755" y="2211710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400" b="1">
                <a:solidFill>
                  <a:srgbClr val="2D7BC6"/>
                </a:solidFill>
              </a:defRPr>
            </a:lvl1pPr>
          </a:lstStyle>
          <a:p>
            <a:pPr algn="l"/>
            <a:r>
              <a:rPr lang="it-IT" sz="1200" dirty="0"/>
              <a:t>Leader mondiale nella tecnologia dei motori ICE e nelle motorizzazioni alternative</a:t>
            </a:r>
            <a:r>
              <a:rPr lang="it-IT" sz="1200" b="0" dirty="0"/>
              <a:t>. </a:t>
            </a:r>
          </a:p>
          <a:p>
            <a:pPr algn="l"/>
            <a:r>
              <a:rPr lang="it-IT" sz="1200" b="0" dirty="0"/>
              <a:t>Con la Direttiva DAFI ha sposato il principio di neutralità tecnologica, </a:t>
            </a:r>
            <a:r>
              <a:rPr lang="it-IT" sz="1200" dirty="0"/>
              <a:t>sostenendo la competitività globale e l'occupazione della sua industria.</a:t>
            </a:r>
            <a:endParaRPr lang="it-IT" sz="1200" b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E4D11CB-623C-4CE9-AD6B-C709BB18D516}"/>
              </a:ext>
            </a:extLst>
          </p:cNvPr>
          <p:cNvSpPr txBox="1"/>
          <p:nvPr/>
        </p:nvSpPr>
        <p:spPr>
          <a:xfrm>
            <a:off x="6529655" y="2211710"/>
            <a:ext cx="23115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400" b="1">
                <a:solidFill>
                  <a:srgbClr val="2D7BC6"/>
                </a:solidFill>
              </a:defRPr>
            </a:lvl1pPr>
          </a:lstStyle>
          <a:p>
            <a:pPr algn="l"/>
            <a:r>
              <a:rPr lang="it-IT" sz="1200" dirty="0"/>
              <a:t>Leader mondiale  nella tecnologia del motore a gas e nella produzione di componentistica dei motori ICE.</a:t>
            </a:r>
          </a:p>
          <a:p>
            <a:pPr algn="l"/>
            <a:r>
              <a:rPr lang="it-IT" sz="1200" b="0" dirty="0"/>
              <a:t>Per poter raggiungere gli obiettivi ambientali, deve riuscire a declinare le politiche della mobilità sulla realtà nazionale, coniugandole con adeguate politiche industriali </a:t>
            </a:r>
            <a:endParaRPr lang="it-IT" sz="12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6" y="1146156"/>
            <a:ext cx="1384222" cy="86590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684" y="1144917"/>
            <a:ext cx="1423396" cy="86590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1105683"/>
            <a:ext cx="1500138" cy="90638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655" y="1106921"/>
            <a:ext cx="1536187" cy="9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CD7274F-40A0-42FD-BEE2-3A6EDBE6D5CB}"/>
              </a:ext>
            </a:extLst>
          </p:cNvPr>
          <p:cNvSpPr txBox="1">
            <a:spLocks noChangeArrowheads="1"/>
          </p:cNvSpPr>
          <p:nvPr/>
        </p:nvSpPr>
        <p:spPr>
          <a:xfrm>
            <a:off x="-1079" y="879272"/>
            <a:ext cx="8677535" cy="3685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35732" eaLnBrk="1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it-IT" altLang="zh-CN" sz="1400" dirty="0">
                <a:solidFill>
                  <a:srgbClr val="000099"/>
                </a:solidFill>
                <a:latin typeface="Arial" pitchFamily="34" charset="0"/>
                <a:ea typeface="宋体" charset="-122"/>
                <a:cs typeface="+mn-cs"/>
              </a:rPr>
              <a:t>Nuova procedura di prova armonizzata per la misura delle emissioni dei veicoli leggeri (WLTP) in vigore dal settembre 2017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76F5EC-9BD8-4E10-9482-F026F1918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9" y="1491630"/>
            <a:ext cx="7024322" cy="236179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B6390F-A7A2-4777-B0A0-942379C20F5A}"/>
              </a:ext>
            </a:extLst>
          </p:cNvPr>
          <p:cNvSpPr txBox="1"/>
          <p:nvPr/>
        </p:nvSpPr>
        <p:spPr>
          <a:xfrm>
            <a:off x="251520" y="31030"/>
            <a:ext cx="601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rgbClr val="000099"/>
                </a:solidFill>
              </a:rPr>
              <a:t>Sfide</a:t>
            </a:r>
            <a:r>
              <a:rPr lang="en-GB" sz="1800" b="1" dirty="0">
                <a:solidFill>
                  <a:srgbClr val="000099"/>
                </a:solidFill>
              </a:rPr>
              <a:t> </a:t>
            </a:r>
            <a:r>
              <a:rPr lang="en-GB" sz="1800" b="1" dirty="0" err="1">
                <a:solidFill>
                  <a:srgbClr val="000099"/>
                </a:solidFill>
              </a:rPr>
              <a:t>regolamentari</a:t>
            </a:r>
            <a:r>
              <a:rPr lang="en-GB" sz="1800" b="1" dirty="0">
                <a:solidFill>
                  <a:srgbClr val="000099"/>
                </a:solidFill>
              </a:rPr>
              <a:t> in Europa: WLTP</a:t>
            </a:r>
            <a:endParaRPr lang="it-IT" sz="1800" b="1" dirty="0">
              <a:solidFill>
                <a:srgbClr val="000099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A7F495-B876-4123-8B6F-639D239F12CD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4097220"/>
            <a:ext cx="6480720" cy="3685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35732" eaLnBrk="1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it-IT" altLang="zh-CN" sz="1600" dirty="0">
                <a:solidFill>
                  <a:srgbClr val="000099"/>
                </a:solidFill>
                <a:latin typeface="Arial" pitchFamily="34" charset="0"/>
                <a:ea typeface="宋体" charset="-122"/>
                <a:cs typeface="+mn-cs"/>
              </a:rPr>
              <a:t>WLTP molto più severo e probante rispetto al vecchio NEDC </a:t>
            </a:r>
          </a:p>
        </p:txBody>
      </p:sp>
    </p:spTree>
    <p:extLst>
      <p:ext uri="{BB962C8B-B14F-4D97-AF65-F5344CB8AC3E}">
        <p14:creationId xmlns:p14="http://schemas.microsoft.com/office/powerpoint/2010/main" val="202842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EE2100B-B2AF-4C1D-AB33-EAD13468D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78" y="717823"/>
            <a:ext cx="5829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zh-CN" sz="15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Confronto limiti emissivi: Euro 1 (1992) vs Euro 6 (2014)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19BEE-30B6-4DA5-AAE6-C014F9272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678" y="1200015"/>
            <a:ext cx="7148531" cy="94360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6F5E386-63F7-4B45-B8BD-085D2446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748" y="2160267"/>
            <a:ext cx="7148531" cy="113661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2FE2109-B319-4651-B66C-0729146D1916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3606731"/>
            <a:ext cx="8496944" cy="13935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zh-CN" sz="1300" dirty="0">
                <a:solidFill>
                  <a:srgbClr val="000099"/>
                </a:solidFill>
                <a:cs typeface="+mn-cs"/>
              </a:rPr>
              <a:t>Per i motori diesel la riduzione ottenuta, a parità di condizioni (ciclo NEDC), sui principali inquinanti gassosi è stata pari a:</a:t>
            </a:r>
          </a:p>
          <a:p>
            <a:pPr marL="675000" indent="-21431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zh-CN" sz="1300" dirty="0" err="1">
                <a:solidFill>
                  <a:srgbClr val="000099"/>
                </a:solidFill>
                <a:cs typeface="+mn-cs"/>
              </a:rPr>
              <a:t>NOx</a:t>
            </a:r>
            <a:r>
              <a:rPr lang="it-IT" altLang="zh-CN" sz="1300" dirty="0">
                <a:solidFill>
                  <a:srgbClr val="000099"/>
                </a:solidFill>
                <a:cs typeface="+mn-cs"/>
              </a:rPr>
              <a:t>	- 92 % rispetto  20 anni fa</a:t>
            </a:r>
          </a:p>
          <a:p>
            <a:pPr marL="675000" indent="-21431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zh-CN" sz="1300" dirty="0">
                <a:solidFill>
                  <a:srgbClr val="000099"/>
                </a:solidFill>
                <a:cs typeface="+mn-cs"/>
              </a:rPr>
              <a:t>PM10	- 97 % rispetto a 20 anni fa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61CE55-96B2-4D8E-8F18-688F6CBD8705}"/>
              </a:ext>
            </a:extLst>
          </p:cNvPr>
          <p:cNvSpPr txBox="1"/>
          <p:nvPr/>
        </p:nvSpPr>
        <p:spPr>
          <a:xfrm>
            <a:off x="107504" y="123478"/>
            <a:ext cx="601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rgbClr val="000099"/>
                </a:solidFill>
              </a:rPr>
              <a:t>Sfide</a:t>
            </a:r>
            <a:r>
              <a:rPr lang="en-GB" sz="1800" b="1" dirty="0">
                <a:solidFill>
                  <a:srgbClr val="000099"/>
                </a:solidFill>
              </a:rPr>
              <a:t> </a:t>
            </a:r>
            <a:r>
              <a:rPr lang="en-GB" sz="1800" b="1" dirty="0" err="1">
                <a:solidFill>
                  <a:srgbClr val="000099"/>
                </a:solidFill>
              </a:rPr>
              <a:t>regolamentari</a:t>
            </a:r>
            <a:r>
              <a:rPr lang="en-GB" sz="1800" b="1" dirty="0">
                <a:solidFill>
                  <a:srgbClr val="000099"/>
                </a:solidFill>
              </a:rPr>
              <a:t> in Europa: </a:t>
            </a:r>
            <a:r>
              <a:rPr lang="en-GB" sz="1800" b="1" dirty="0" err="1">
                <a:solidFill>
                  <a:srgbClr val="000099"/>
                </a:solidFill>
              </a:rPr>
              <a:t>riduzione</a:t>
            </a:r>
            <a:r>
              <a:rPr lang="en-GB" sz="1800" b="1" dirty="0">
                <a:solidFill>
                  <a:srgbClr val="000099"/>
                </a:solidFill>
              </a:rPr>
              <a:t> </a:t>
            </a:r>
            <a:r>
              <a:rPr lang="en-GB" sz="1800" b="1" dirty="0" err="1">
                <a:solidFill>
                  <a:srgbClr val="000099"/>
                </a:solidFill>
              </a:rPr>
              <a:t>inquinanti</a:t>
            </a:r>
            <a:r>
              <a:rPr lang="en-GB" sz="1800" b="1" dirty="0">
                <a:solidFill>
                  <a:srgbClr val="000099"/>
                </a:solidFill>
              </a:rPr>
              <a:t> </a:t>
            </a:r>
            <a:endParaRPr lang="it-IT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5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2D82C3-7D28-46C8-BC3E-C5654599DC31}"/>
              </a:ext>
            </a:extLst>
          </p:cNvPr>
          <p:cNvSpPr txBox="1"/>
          <p:nvPr/>
        </p:nvSpPr>
        <p:spPr>
          <a:xfrm>
            <a:off x="2975981" y="706969"/>
            <a:ext cx="6107952" cy="4412363"/>
          </a:xfrm>
          <a:prstGeom prst="rect">
            <a:avLst/>
          </a:prstGeom>
          <a:gradFill>
            <a:gsLst>
              <a:gs pos="84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r="5731"/>
          <a:stretch/>
        </p:blipFill>
        <p:spPr>
          <a:xfrm>
            <a:off x="253039" y="1238674"/>
            <a:ext cx="902241" cy="9195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7504" y="123478"/>
            <a:ext cx="601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rgbClr val="000099"/>
                </a:solidFill>
              </a:rPr>
              <a:t>Sfide</a:t>
            </a:r>
            <a:r>
              <a:rPr lang="en-GB" sz="1800" b="1" dirty="0">
                <a:solidFill>
                  <a:srgbClr val="000099"/>
                </a:solidFill>
              </a:rPr>
              <a:t> </a:t>
            </a:r>
            <a:r>
              <a:rPr lang="en-GB" sz="1800" b="1" dirty="0" err="1">
                <a:solidFill>
                  <a:srgbClr val="000099"/>
                </a:solidFill>
              </a:rPr>
              <a:t>regolamentari</a:t>
            </a:r>
            <a:r>
              <a:rPr lang="en-GB" sz="1800" b="1" dirty="0">
                <a:solidFill>
                  <a:srgbClr val="000099"/>
                </a:solidFill>
              </a:rPr>
              <a:t> in Europa: </a:t>
            </a:r>
            <a:r>
              <a:rPr lang="en-GB" sz="1800" b="1" dirty="0" err="1">
                <a:solidFill>
                  <a:srgbClr val="000099"/>
                </a:solidFill>
              </a:rPr>
              <a:t>emissioni</a:t>
            </a:r>
            <a:r>
              <a:rPr lang="en-GB" sz="1800" b="1" dirty="0">
                <a:solidFill>
                  <a:srgbClr val="000099"/>
                </a:solidFill>
              </a:rPr>
              <a:t> CO</a:t>
            </a:r>
            <a:r>
              <a:rPr lang="en-GB" sz="1800" b="1" baseline="-25000" dirty="0">
                <a:solidFill>
                  <a:srgbClr val="000099"/>
                </a:solidFill>
              </a:rPr>
              <a:t>2</a:t>
            </a:r>
            <a:endParaRPr lang="it-IT" sz="1800" b="1" baseline="-25000" dirty="0">
              <a:solidFill>
                <a:srgbClr val="000099"/>
              </a:solidFill>
            </a:endParaRPr>
          </a:p>
        </p:txBody>
      </p:sp>
      <p:cxnSp>
        <p:nvCxnSpPr>
          <p:cNvPr id="8" name="Connettore 2 7"/>
          <p:cNvCxnSpPr>
            <a:cxnSpLocks/>
          </p:cNvCxnSpPr>
          <p:nvPr/>
        </p:nvCxnSpPr>
        <p:spPr>
          <a:xfrm>
            <a:off x="164241" y="2571750"/>
            <a:ext cx="8815518" cy="0"/>
          </a:xfrm>
          <a:prstGeom prst="straightConnector1">
            <a:avLst/>
          </a:prstGeom>
          <a:ln w="228600" cmpd="dbl">
            <a:solidFill>
              <a:srgbClr val="0082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84351" y="2084628"/>
            <a:ext cx="114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D7BC6"/>
                </a:solidFill>
              </a:rPr>
              <a:t>2021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6E13EC-D8D5-46F0-AE0B-B65DE6451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31"/>
          <a:stretch/>
        </p:blipFill>
        <p:spPr>
          <a:xfrm>
            <a:off x="3651243" y="1238674"/>
            <a:ext cx="902241" cy="91955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63DC09C-8738-42A0-BA2D-63FD76096F7E}"/>
              </a:ext>
            </a:extLst>
          </p:cNvPr>
          <p:cNvSpPr txBox="1"/>
          <p:nvPr/>
        </p:nvSpPr>
        <p:spPr>
          <a:xfrm>
            <a:off x="3782555" y="2084628"/>
            <a:ext cx="114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D7BC6"/>
                </a:solidFill>
              </a:rPr>
              <a:t>2025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C26ECA6-C163-4D73-B110-376E45C10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1203598"/>
            <a:ext cx="902241" cy="89465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341F7A9-5435-49FA-9CBF-EDDE7BEF20CC}"/>
              </a:ext>
            </a:extLst>
          </p:cNvPr>
          <p:cNvSpPr txBox="1"/>
          <p:nvPr/>
        </p:nvSpPr>
        <p:spPr>
          <a:xfrm>
            <a:off x="6948264" y="2084628"/>
            <a:ext cx="114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D7BC6"/>
                </a:solidFill>
              </a:rPr>
              <a:t>2030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85BDD2D-3C90-4A3F-8FA4-A37431838CD6}"/>
              </a:ext>
            </a:extLst>
          </p:cNvPr>
          <p:cNvSpPr txBox="1"/>
          <p:nvPr/>
        </p:nvSpPr>
        <p:spPr>
          <a:xfrm>
            <a:off x="56852" y="2892881"/>
            <a:ext cx="29309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Arial" panose="020B0604020202020204" pitchFamily="34" charset="0"/>
              <a:buChar char="•"/>
              <a:defRPr sz="1200">
                <a:solidFill>
                  <a:srgbClr val="2D7BC6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it-IT" dirty="0"/>
              <a:t>Target a 95 gr/CO</a:t>
            </a:r>
            <a:r>
              <a:rPr lang="it-IT" baseline="-25000" dirty="0"/>
              <a:t>2</a:t>
            </a:r>
            <a:r>
              <a:rPr lang="it-IT" dirty="0"/>
              <a:t> per autovetture</a:t>
            </a:r>
            <a:br>
              <a:rPr lang="it-IT" dirty="0"/>
            </a:br>
            <a:r>
              <a:rPr lang="it-IT" b="1" dirty="0"/>
              <a:t>(-40% vs 2007)</a:t>
            </a:r>
          </a:p>
          <a:p>
            <a:pPr>
              <a:spcAft>
                <a:spcPts val="600"/>
              </a:spcAft>
            </a:pPr>
            <a:r>
              <a:rPr lang="it-IT" dirty="0"/>
              <a:t>Target a 147 gr/CO</a:t>
            </a:r>
            <a:r>
              <a:rPr lang="it-IT" baseline="-25000" dirty="0"/>
              <a:t>2</a:t>
            </a:r>
            <a:r>
              <a:rPr lang="it-IT" dirty="0"/>
              <a:t> per veicoli commerciali leggeri </a:t>
            </a:r>
            <a:r>
              <a:rPr lang="it-IT" b="1" dirty="0"/>
              <a:t>(-30% vs 2007)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F59A373-C8D1-4928-947E-8C86FF97560C}"/>
              </a:ext>
            </a:extLst>
          </p:cNvPr>
          <p:cNvCxnSpPr>
            <a:cxnSpLocks/>
          </p:cNvCxnSpPr>
          <p:nvPr/>
        </p:nvCxnSpPr>
        <p:spPr bwMode="auto">
          <a:xfrm>
            <a:off x="2987824" y="2758296"/>
            <a:ext cx="0" cy="821566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BE8358C-764C-4E13-8030-FAB6F1049E69}"/>
              </a:ext>
            </a:extLst>
          </p:cNvPr>
          <p:cNvCxnSpPr>
            <a:cxnSpLocks/>
          </p:cNvCxnSpPr>
          <p:nvPr/>
        </p:nvCxnSpPr>
        <p:spPr bwMode="auto">
          <a:xfrm>
            <a:off x="5940152" y="2758296"/>
            <a:ext cx="0" cy="821566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648273D-B768-471C-B1FF-CBF383E1C50B}"/>
              </a:ext>
            </a:extLst>
          </p:cNvPr>
          <p:cNvSpPr txBox="1"/>
          <p:nvPr/>
        </p:nvSpPr>
        <p:spPr>
          <a:xfrm>
            <a:off x="2987824" y="2861523"/>
            <a:ext cx="293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Arial" panose="020B0604020202020204" pitchFamily="34" charset="0"/>
              <a:buChar char="•"/>
              <a:defRPr sz="1200">
                <a:solidFill>
                  <a:srgbClr val="2D7BC6"/>
                </a:solidFill>
              </a:defRPr>
            </a:lvl1pPr>
          </a:lstStyle>
          <a:p>
            <a:r>
              <a:rPr lang="it-IT" b="1" dirty="0"/>
              <a:t>Riduzione del 15% </a:t>
            </a:r>
            <a:r>
              <a:rPr lang="it-IT" dirty="0"/>
              <a:t>rispetto al target del 2021 per le autovetture e per i commerciali leggeri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D6D4E4A-0395-4160-B516-D57166990FF6}"/>
              </a:ext>
            </a:extLst>
          </p:cNvPr>
          <p:cNvSpPr txBox="1"/>
          <p:nvPr/>
        </p:nvSpPr>
        <p:spPr>
          <a:xfrm>
            <a:off x="5969573" y="2861523"/>
            <a:ext cx="293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2D7BC6"/>
                </a:solidFill>
              </a:rPr>
              <a:t>Riduzione del 30% </a:t>
            </a:r>
            <a:r>
              <a:rPr lang="it-IT" sz="1200" dirty="0">
                <a:solidFill>
                  <a:srgbClr val="2D7BC6"/>
                </a:solidFill>
              </a:rPr>
              <a:t>rispetto al target del 2021 per le autovetture e per i commerciali leggeri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A5A6208-3367-43BF-8434-9155BBA65A00}"/>
              </a:ext>
            </a:extLst>
          </p:cNvPr>
          <p:cNvSpPr txBox="1"/>
          <p:nvPr/>
        </p:nvSpPr>
        <p:spPr>
          <a:xfrm>
            <a:off x="2927360" y="3709069"/>
            <a:ext cx="598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Arial" panose="020B0604020202020204" pitchFamily="34" charset="0"/>
              <a:buChar char="•"/>
              <a:defRPr sz="1200">
                <a:solidFill>
                  <a:srgbClr val="2D7BC6"/>
                </a:solidFill>
              </a:defRPr>
            </a:lvl1pPr>
          </a:lstStyle>
          <a:p>
            <a:pPr marL="0" indent="0">
              <a:buNone/>
            </a:pPr>
            <a:r>
              <a:rPr lang="it-IT" dirty="0"/>
              <a:t>I Costruttori che raggiungeranno i target citati in termini di </a:t>
            </a:r>
            <a:r>
              <a:rPr lang="it-IT" b="1" dirty="0"/>
              <a:t>vendita di ZEV/LEV </a:t>
            </a:r>
            <a:r>
              <a:rPr lang="it-IT" dirty="0"/>
              <a:t>avranno </a:t>
            </a:r>
            <a:r>
              <a:rPr lang="it-IT" b="1" dirty="0"/>
              <a:t>crediti da utilizzare </a:t>
            </a:r>
            <a:r>
              <a:rPr lang="it-IT" dirty="0"/>
              <a:t>per gestire segmenti con emissioni maggiori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54EBA6E-8980-4C23-8974-8B1EC3CA5245}"/>
              </a:ext>
            </a:extLst>
          </p:cNvPr>
          <p:cNvSpPr txBox="1"/>
          <p:nvPr/>
        </p:nvSpPr>
        <p:spPr>
          <a:xfrm>
            <a:off x="3942184" y="755395"/>
            <a:ext cx="601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FF0000"/>
                </a:solidFill>
              </a:rPr>
              <a:t>Proposta</a:t>
            </a:r>
            <a:r>
              <a:rPr lang="en-GB" sz="1400" b="1" dirty="0">
                <a:solidFill>
                  <a:srgbClr val="FF0000"/>
                </a:solidFill>
              </a:rPr>
              <a:t>  UE post-2021 (8 </a:t>
            </a:r>
            <a:r>
              <a:rPr lang="en-GB" sz="1400" b="1" dirty="0" err="1">
                <a:solidFill>
                  <a:srgbClr val="FF0000"/>
                </a:solidFill>
              </a:rPr>
              <a:t>novembre</a:t>
            </a:r>
            <a:r>
              <a:rPr lang="en-GB" sz="1400" b="1" dirty="0">
                <a:solidFill>
                  <a:srgbClr val="FF0000"/>
                </a:solidFill>
              </a:rPr>
              <a:t> 2017)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34503F8-A6A8-446B-95DA-001AF03C9590}"/>
              </a:ext>
            </a:extLst>
          </p:cNvPr>
          <p:cNvSpPr/>
          <p:nvPr/>
        </p:nvSpPr>
        <p:spPr>
          <a:xfrm>
            <a:off x="2952328" y="4155926"/>
            <a:ext cx="601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2D7BC6"/>
                </a:solidFill>
              </a:rPr>
              <a:t>Poiché la procedura di test WLTP sarà introdotta gradualmente nei prossimi anni, </a:t>
            </a:r>
            <a:r>
              <a:rPr lang="it-IT" sz="1200" b="1" dirty="0">
                <a:solidFill>
                  <a:srgbClr val="2D7BC6"/>
                </a:solidFill>
              </a:rPr>
              <a:t>i nuovi target della flotta 2025 e 2030 non sono definiti come valori assoluti</a:t>
            </a:r>
            <a:br>
              <a:rPr lang="it-IT" sz="1200" b="1" dirty="0">
                <a:solidFill>
                  <a:srgbClr val="2D7BC6"/>
                </a:solidFill>
              </a:rPr>
            </a:br>
            <a:r>
              <a:rPr lang="it-IT" sz="1200" b="1" dirty="0">
                <a:solidFill>
                  <a:srgbClr val="2D7BC6"/>
                </a:solidFill>
              </a:rPr>
              <a:t>(in g CO</a:t>
            </a:r>
            <a:r>
              <a:rPr lang="it-IT" sz="1200" b="1" baseline="-25000" dirty="0">
                <a:solidFill>
                  <a:srgbClr val="2D7BC6"/>
                </a:solidFill>
              </a:rPr>
              <a:t>2</a:t>
            </a:r>
            <a:r>
              <a:rPr lang="it-IT" sz="1200" b="1" dirty="0">
                <a:solidFill>
                  <a:srgbClr val="2D7BC6"/>
                </a:solidFill>
              </a:rPr>
              <a:t>/km), ma espressi come riduzioni percentuali</a:t>
            </a:r>
            <a:r>
              <a:rPr lang="it-IT" sz="1200" dirty="0">
                <a:solidFill>
                  <a:srgbClr val="2D7BC6"/>
                </a:solidFill>
              </a:rPr>
              <a:t> rispetto alla media dello specifico obiettivo di emissione per il 2021.</a:t>
            </a:r>
          </a:p>
        </p:txBody>
      </p:sp>
      <p:sp>
        <p:nvSpPr>
          <p:cNvPr id="3" name="Rettangolo arrotondato 2"/>
          <p:cNvSpPr/>
          <p:nvPr/>
        </p:nvSpPr>
        <p:spPr bwMode="auto">
          <a:xfrm>
            <a:off x="8153973" y="431171"/>
            <a:ext cx="914400" cy="2757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29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2" y="967671"/>
            <a:ext cx="6003700" cy="4115627"/>
          </a:xfrm>
          <a:prstGeom prst="rect">
            <a:avLst/>
          </a:prstGeom>
        </p:spPr>
      </p:pic>
      <p:sp>
        <p:nvSpPr>
          <p:cNvPr id="5122" name="Rectangle 2"/>
          <p:cNvSpPr txBox="1">
            <a:spLocks noChangeArrowheads="1"/>
          </p:cNvSpPr>
          <p:nvPr/>
        </p:nvSpPr>
        <p:spPr bwMode="auto">
          <a:xfrm>
            <a:off x="0" y="107027"/>
            <a:ext cx="585668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zh-CN" sz="1800" b="1" dirty="0">
                <a:solidFill>
                  <a:srgbClr val="000099"/>
                </a:solidFill>
                <a:latin typeface="Arial" pitchFamily="34" charset="0"/>
              </a:rPr>
              <a:t>Light </a:t>
            </a:r>
            <a:r>
              <a:rPr lang="it-IT" altLang="zh-CN" sz="1800" b="1" dirty="0" err="1">
                <a:solidFill>
                  <a:srgbClr val="000099"/>
                </a:solidFill>
                <a:latin typeface="Arial" pitchFamily="34" charset="0"/>
              </a:rPr>
              <a:t>Vehicle</a:t>
            </a:r>
            <a:r>
              <a:rPr lang="it-IT" altLang="zh-CN" sz="1800" b="1" dirty="0">
                <a:solidFill>
                  <a:srgbClr val="000099"/>
                </a:solidFill>
                <a:latin typeface="Arial" pitchFamily="34" charset="0"/>
              </a:rPr>
              <a:t> CO</a:t>
            </a:r>
            <a:r>
              <a:rPr lang="it-IT" altLang="zh-CN" sz="1800" b="1" baseline="-25000" dirty="0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lang="it-IT" altLang="zh-CN" sz="1800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it-IT" altLang="zh-CN" sz="1800" b="1" dirty="0" err="1">
                <a:solidFill>
                  <a:srgbClr val="000099"/>
                </a:solidFill>
                <a:latin typeface="Arial" pitchFamily="34" charset="0"/>
              </a:rPr>
              <a:t>emissions</a:t>
            </a:r>
            <a:r>
              <a:rPr lang="it-IT" altLang="zh-CN" sz="1800" b="1" dirty="0">
                <a:solidFill>
                  <a:srgbClr val="000099"/>
                </a:solidFill>
                <a:latin typeface="Arial" pitchFamily="34" charset="0"/>
              </a:rPr>
              <a:t> – Post-2021 targets </a:t>
            </a:r>
          </a:p>
        </p:txBody>
      </p:sp>
      <p:sp>
        <p:nvSpPr>
          <p:cNvPr id="2" name="Rettangolo 1"/>
          <p:cNvSpPr/>
          <p:nvPr/>
        </p:nvSpPr>
        <p:spPr>
          <a:xfrm>
            <a:off x="95190" y="729669"/>
            <a:ext cx="454624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it-IT" altLang="zh-CN" sz="1050" b="1" dirty="0">
                <a:solidFill>
                  <a:srgbClr val="000099"/>
                </a:solidFill>
                <a:ea typeface="宋体" charset="-122"/>
              </a:rPr>
              <a:t>Worldwide </a:t>
            </a:r>
            <a:r>
              <a:rPr lang="it-IT" altLang="zh-CN" sz="1050" b="1" dirty="0" err="1">
                <a:solidFill>
                  <a:srgbClr val="000099"/>
                </a:solidFill>
                <a:ea typeface="宋体" charset="-122"/>
              </a:rPr>
              <a:t>reduction</a:t>
            </a:r>
            <a:r>
              <a:rPr lang="it-IT" altLang="zh-CN" sz="1050" b="1" dirty="0">
                <a:solidFill>
                  <a:srgbClr val="000099"/>
                </a:solidFill>
                <a:ea typeface="宋体" charset="-122"/>
              </a:rPr>
              <a:t> trend of CO</a:t>
            </a:r>
            <a:r>
              <a:rPr lang="it-IT" altLang="zh-CN" sz="1050" b="1" baseline="-25000" dirty="0">
                <a:solidFill>
                  <a:srgbClr val="000099"/>
                </a:solidFill>
                <a:ea typeface="宋体" charset="-122"/>
              </a:rPr>
              <a:t>2</a:t>
            </a:r>
            <a:r>
              <a:rPr lang="it-IT" altLang="zh-CN" sz="1050" b="1" dirty="0">
                <a:solidFill>
                  <a:srgbClr val="000099"/>
                </a:solidFill>
                <a:ea typeface="宋体" charset="-122"/>
              </a:rPr>
              <a:t> </a:t>
            </a:r>
            <a:r>
              <a:rPr lang="it-IT" altLang="zh-CN" sz="1050" b="1" dirty="0" err="1">
                <a:solidFill>
                  <a:srgbClr val="000099"/>
                </a:solidFill>
                <a:ea typeface="宋体" charset="-122"/>
              </a:rPr>
              <a:t>emissions</a:t>
            </a:r>
            <a:r>
              <a:rPr lang="it-IT" altLang="zh-CN" sz="1050" b="1" dirty="0">
                <a:solidFill>
                  <a:srgbClr val="000099"/>
                </a:solidFill>
                <a:ea typeface="宋体" charset="-122"/>
              </a:rPr>
              <a:t> from </a:t>
            </a:r>
            <a:r>
              <a:rPr lang="it-IT" altLang="zh-CN" sz="1050" b="1" dirty="0" err="1">
                <a:solidFill>
                  <a:srgbClr val="000099"/>
                </a:solidFill>
                <a:ea typeface="宋体" charset="-122"/>
              </a:rPr>
              <a:t>cars</a:t>
            </a:r>
            <a:endParaRPr lang="it-IT" altLang="zh-CN" sz="2100" b="1" dirty="0">
              <a:solidFill>
                <a:srgbClr val="000099"/>
              </a:solidFill>
              <a:ea typeface="宋体" charset="-12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797167" y="1462884"/>
            <a:ext cx="1752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1200" b="1" dirty="0"/>
              <a:t>EU targets: i tassi di riduzione sono i più ambiziosi al mondo</a:t>
            </a:r>
          </a:p>
          <a:p>
            <a:pPr algn="ctr"/>
            <a:r>
              <a:rPr lang="it-IT" altLang="it-IT" sz="1200" dirty="0"/>
              <a:t>130 g/km target nel 2015, </a:t>
            </a:r>
          </a:p>
          <a:p>
            <a:pPr algn="ctr"/>
            <a:r>
              <a:rPr lang="it-IT" altLang="it-IT" sz="1200" dirty="0"/>
              <a:t>95 g/km target entro 2021 e i nuovi limiti fissati per il post 2021</a:t>
            </a:r>
          </a:p>
        </p:txBody>
      </p:sp>
      <p:sp>
        <p:nvSpPr>
          <p:cNvPr id="7" name="Ovale 6"/>
          <p:cNvSpPr/>
          <p:nvPr/>
        </p:nvSpPr>
        <p:spPr bwMode="auto">
          <a:xfrm>
            <a:off x="6499601" y="1275606"/>
            <a:ext cx="2347907" cy="1944216"/>
          </a:xfrm>
          <a:prstGeom prst="ellipse">
            <a:avLst/>
          </a:prstGeom>
          <a:noFill/>
          <a:ln w="34925" cap="flat" cmpd="sng" algn="ctr">
            <a:solidFill>
              <a:srgbClr val="FF99CC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it-IT" sz="2100">
              <a:latin typeface="Gill Sans" pitchFamily="34" charset="0"/>
              <a:ea typeface="ＭＳ Ｐゴシック" pitchFamily="34" charset="-128"/>
            </a:endParaRPr>
          </a:p>
        </p:txBody>
      </p:sp>
      <p:sp>
        <p:nvSpPr>
          <p:cNvPr id="8" name="CasellaDiTesto 3"/>
          <p:cNvSpPr txBox="1">
            <a:spLocks noChangeArrowheads="1"/>
          </p:cNvSpPr>
          <p:nvPr/>
        </p:nvSpPr>
        <p:spPr bwMode="auto">
          <a:xfrm>
            <a:off x="5106819" y="860871"/>
            <a:ext cx="102870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825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Source: ICCT</a:t>
            </a:r>
          </a:p>
        </p:txBody>
      </p:sp>
    </p:spTree>
    <p:extLst>
      <p:ext uri="{BB962C8B-B14F-4D97-AF65-F5344CB8AC3E}">
        <p14:creationId xmlns:p14="http://schemas.microsoft.com/office/powerpoint/2010/main" val="276337413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zione vuo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2064</Words>
  <Application>Microsoft Office PowerPoint</Application>
  <PresentationFormat>Presentazione su schermo (16:9)</PresentationFormat>
  <Paragraphs>161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MS PGothic</vt:lpstr>
      <vt:lpstr>MS PGothic</vt:lpstr>
      <vt:lpstr>宋体</vt:lpstr>
      <vt:lpstr>Arial</vt:lpstr>
      <vt:lpstr>Calibri</vt:lpstr>
      <vt:lpstr>Gill Sans</vt:lpstr>
      <vt:lpstr>Tahoma</vt:lpstr>
      <vt:lpstr>Times New Roman</vt:lpstr>
      <vt:lpstr>Trebuchet MS</vt:lpstr>
      <vt:lpstr>Wingdings</vt:lpstr>
      <vt:lpstr>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Andrea Giorcelli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ANFIA</dc:title>
  <dc:creator>Claudia Caroleo</dc:creator>
  <cp:lastModifiedBy>giorda gian marco</cp:lastModifiedBy>
  <cp:revision>1184</cp:revision>
  <cp:lastPrinted>2017-11-30T15:07:07Z</cp:lastPrinted>
  <dcterms:created xsi:type="dcterms:W3CDTF">2006-11-30T16:51:21Z</dcterms:created>
  <dcterms:modified xsi:type="dcterms:W3CDTF">2018-02-20T11:56:02Z</dcterms:modified>
</cp:coreProperties>
</file>