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18"/>
  </p:notesMasterIdLst>
  <p:sldIdLst>
    <p:sldId id="264" r:id="rId2"/>
    <p:sldId id="324" r:id="rId3"/>
    <p:sldId id="265" r:id="rId4"/>
    <p:sldId id="267" r:id="rId5"/>
    <p:sldId id="331" r:id="rId6"/>
    <p:sldId id="319" r:id="rId7"/>
    <p:sldId id="332" r:id="rId8"/>
    <p:sldId id="330" r:id="rId9"/>
    <p:sldId id="322" r:id="rId10"/>
    <p:sldId id="333" r:id="rId11"/>
    <p:sldId id="337" r:id="rId12"/>
    <p:sldId id="338" r:id="rId13"/>
    <p:sldId id="339" r:id="rId14"/>
    <p:sldId id="334" r:id="rId15"/>
    <p:sldId id="327" r:id="rId16"/>
    <p:sldId id="328" r:id="rId17"/>
  </p:sldIdLst>
  <p:sldSz cx="18288000" cy="13716000"/>
  <p:notesSz cx="6805613" cy="99441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00" userDrawn="1">
          <p15:clr>
            <a:srgbClr val="A4A3A4"/>
          </p15:clr>
        </p15:guide>
        <p15:guide id="2" orient="horz" pos="8140" userDrawn="1">
          <p15:clr>
            <a:srgbClr val="A4A3A4"/>
          </p15:clr>
        </p15:guide>
        <p15:guide id="3" pos="10715" userDrawn="1">
          <p15:clr>
            <a:srgbClr val="A4A3A4"/>
          </p15:clr>
        </p15:guide>
        <p15:guide id="4" pos="798" userDrawn="1">
          <p15:clr>
            <a:srgbClr val="A4A3A4"/>
          </p15:clr>
        </p15:guide>
        <p15:guide id="5" pos="5758" userDrawn="1">
          <p15:clr>
            <a:srgbClr val="A4A3A4"/>
          </p15:clr>
        </p15:guide>
        <p15:guide id="6" orient="horz" pos="8639">
          <p15:clr>
            <a:srgbClr val="A4A3A4"/>
          </p15:clr>
        </p15:guide>
        <p15:guide id="7" pos="115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21"/>
    <a:srgbClr val="FFFFCC"/>
    <a:srgbClr val="DEA902"/>
    <a:srgbClr val="666666"/>
    <a:srgbClr val="445469"/>
    <a:srgbClr val="B78B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99376" autoAdjust="0"/>
  </p:normalViewPr>
  <p:slideViewPr>
    <p:cSldViewPr snapToGrid="0" snapToObjects="1">
      <p:cViewPr varScale="1">
        <p:scale>
          <a:sx n="42" d="100"/>
          <a:sy n="42" d="100"/>
        </p:scale>
        <p:origin x="-1738" y="-110"/>
      </p:cViewPr>
      <p:guideLst>
        <p:guide orient="horz" pos="500"/>
        <p:guide orient="horz" pos="8140"/>
        <p:guide orient="horz" pos="8639"/>
        <p:guide pos="10715"/>
        <p:guide pos="798"/>
        <p:guide pos="5758"/>
        <p:guide pos="115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67136" y="1985226"/>
            <a:ext cx="15553728" cy="840328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368428" y="3208869"/>
            <a:ext cx="15551150" cy="78736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4" y="131967"/>
            <a:ext cx="972105" cy="1109410"/>
          </a:xfrm>
          <a:prstGeom prst="rect">
            <a:avLst/>
          </a:prstGeom>
        </p:spPr>
      </p:pic>
      <p:pic>
        <p:nvPicPr>
          <p:cNvPr id="6" name="Immagine 5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4" y="131967"/>
            <a:ext cx="1188132" cy="11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67136" y="1985226"/>
            <a:ext cx="15553728" cy="840328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4" y="131967"/>
            <a:ext cx="972105" cy="1109410"/>
          </a:xfrm>
          <a:prstGeom prst="rect">
            <a:avLst/>
          </a:prstGeom>
        </p:spPr>
      </p:pic>
      <p:pic>
        <p:nvPicPr>
          <p:cNvPr id="5" name="Immagine 4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4" y="131967"/>
            <a:ext cx="1188132" cy="11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511153" y="6336800"/>
            <a:ext cx="11377265" cy="2304256"/>
          </a:xfrm>
        </p:spPr>
        <p:txBody>
          <a:bodyPr>
            <a:noAutofit/>
          </a:bodyPr>
          <a:lstStyle>
            <a:lvl1pPr algn="l">
              <a:defRPr lang="it-IT" sz="5400" kern="1200" dirty="0" smtClean="0">
                <a:solidFill>
                  <a:schemeClr val="accent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Nome Cognome</a:t>
            </a:r>
            <a:br>
              <a:rPr lang="it-IT" dirty="0" smtClean="0"/>
            </a:br>
            <a:r>
              <a:rPr lang="it-IT" dirty="0" smtClean="0"/>
              <a:t>Carica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11155" y="9162256"/>
            <a:ext cx="5812466" cy="1152128"/>
          </a:xfrm>
        </p:spPr>
        <p:txBody>
          <a:bodyPr>
            <a:noAutofit/>
          </a:bodyPr>
          <a:lstStyle>
            <a:lvl1pPr marL="0" indent="0" algn="l">
              <a:buNone/>
              <a:defRPr lang="it-IT" sz="4000" b="1" i="1" kern="1200" dirty="0">
                <a:solidFill>
                  <a:schemeClr val="accent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0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7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76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44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Roma, xx</a:t>
            </a:r>
            <a:endParaRPr lang="it-IT" dirty="0"/>
          </a:p>
        </p:txBody>
      </p:sp>
      <p:pic>
        <p:nvPicPr>
          <p:cNvPr id="18" name="Picture 7" descr="sphere1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 bwMode="ltGray">
          <a:xfrm>
            <a:off x="12723715" y="-22053"/>
            <a:ext cx="5543600" cy="1364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itolo 1"/>
          <p:cNvSpPr txBox="1">
            <a:spLocks/>
          </p:cNvSpPr>
          <p:nvPr userDrawn="1"/>
        </p:nvSpPr>
        <p:spPr>
          <a:xfrm>
            <a:off x="13352365" y="1097363"/>
            <a:ext cx="4730330" cy="7687714"/>
          </a:xfrm>
          <a:prstGeom prst="rect">
            <a:avLst/>
          </a:prstGeom>
        </p:spPr>
        <p:txBody>
          <a:bodyPr vert="horz" lIns="153619" tIns="76810" rIns="153619" bIns="7681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it-IT" sz="3200" b="1" kern="1200" dirty="0" smtClean="0">
                <a:solidFill>
                  <a:schemeClr val="accent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</a:lstStyle>
          <a:p>
            <a:pPr algn="ctr"/>
            <a:endParaRPr dirty="0">
              <a:solidFill>
                <a:srgbClr val="FFFFFF">
                  <a:lumMod val="85000"/>
                </a:srgbClr>
              </a:solidFill>
            </a:endParaRPr>
          </a:p>
          <a:p>
            <a:pPr algn="ctr"/>
            <a:endParaRPr dirty="0">
              <a:solidFill>
                <a:srgbClr val="FFFFFF">
                  <a:lumMod val="85000"/>
                </a:srgbClr>
              </a:solidFill>
            </a:endParaRPr>
          </a:p>
          <a:p>
            <a:pPr algn="ctr"/>
            <a:endParaRPr dirty="0">
              <a:solidFill>
                <a:srgbClr val="FFFFFF">
                  <a:lumMod val="85000"/>
                </a:srgbClr>
              </a:solidFill>
            </a:endParaRPr>
          </a:p>
          <a:p>
            <a:pPr algn="ctr"/>
            <a:endParaRPr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364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377283"/>
            <a:ext cx="15570204" cy="1412182"/>
          </a:xfrm>
        </p:spPr>
        <p:txBody>
          <a:bodyPr>
            <a:noAutofit/>
          </a:bodyPr>
          <a:lstStyle>
            <a:lvl1pPr algn="l" defTabSz="1828800" rtl="0" eaLnBrk="1" latinLnBrk="0" hangingPunct="1">
              <a:spcBef>
                <a:spcPct val="0"/>
              </a:spcBef>
              <a:buNone/>
              <a:defRPr lang="it-IT" sz="5600" b="1" kern="1200" dirty="0">
                <a:solidFill>
                  <a:srgbClr val="002060"/>
                </a:solidFill>
                <a:latin typeface="Sylfaen" panose="010A050205030603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685800" indent="-685800" algn="l" defTabSz="1828800" rtl="0" eaLnBrk="1" latinLnBrk="0" hangingPunct="1">
              <a:spcBef>
                <a:spcPct val="20000"/>
              </a:spcBef>
              <a:defRPr lang="it-IT" sz="5200" b="0" kern="1200" dirty="0" smtClean="0">
                <a:solidFill>
                  <a:srgbClr val="002060"/>
                </a:solidFill>
                <a:latin typeface="Sylfaen" panose="010A050205030603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485900" indent="-571500" algn="l" defTabSz="1828800" rtl="0" eaLnBrk="1" latinLnBrk="0" hangingPunct="1">
              <a:spcBef>
                <a:spcPct val="20000"/>
              </a:spcBef>
              <a:defRPr lang="it-IT" sz="4800" b="0" kern="1200" dirty="0" smtClean="0">
                <a:solidFill>
                  <a:srgbClr val="002060"/>
                </a:solidFill>
                <a:latin typeface="Sylfaen" panose="010A050205030603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0" indent="-457200" algn="l" defTabSz="1828800" rtl="0" eaLnBrk="1" latinLnBrk="0" hangingPunct="1">
              <a:spcBef>
                <a:spcPct val="20000"/>
              </a:spcBef>
              <a:defRPr lang="it-IT" sz="4000" b="0" kern="1200" dirty="0" smtClean="0">
                <a:solidFill>
                  <a:srgbClr val="002060"/>
                </a:solidFill>
                <a:latin typeface="Sylfaen" panose="010A050205030603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00400" indent="-457200" algn="l" defTabSz="1828800" rtl="0" eaLnBrk="1" latinLnBrk="0" hangingPunct="1">
              <a:spcBef>
                <a:spcPct val="20000"/>
              </a:spcBef>
              <a:defRPr lang="it-IT" sz="3600" b="0" kern="1200" dirty="0" smtClean="0">
                <a:solidFill>
                  <a:srgbClr val="002060"/>
                </a:solidFill>
                <a:latin typeface="Sylfaen" panose="010A050205030603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marL="685800" lvl="0" indent="-685800" algn="l" defTabSz="1828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Fare clic per modificare stili del testo dello schema</a:t>
            </a:r>
          </a:p>
          <a:p>
            <a:pPr marL="1485900" lvl="1" indent="-571500" algn="l" defTabSz="1828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it-IT" dirty="0" smtClean="0"/>
              <a:t>Secondo livello</a:t>
            </a:r>
          </a:p>
          <a:p>
            <a:pPr marL="2286000" lvl="2" indent="-457200" algn="l" defTabSz="18288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it-IT" dirty="0" smtClean="0"/>
              <a:t>Terzo livello</a:t>
            </a:r>
          </a:p>
          <a:p>
            <a:pPr marL="3200400" lvl="3" indent="-457200" algn="l" defTabSz="1828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Quarto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6787055" y="12823589"/>
            <a:ext cx="942538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A6F0260D-FF58-4DCC-9818-A55E5C093361}" type="slidenum">
              <a:rPr lang="it-IT" smtClean="0"/>
              <a:t>‹N›</a:t>
            </a:fld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" y="12750670"/>
            <a:ext cx="1025614" cy="876088"/>
          </a:xfrm>
          <a:prstGeom prst="rect">
            <a:avLst/>
          </a:prstGeom>
        </p:spPr>
      </p:pic>
      <p:sp>
        <p:nvSpPr>
          <p:cNvPr id="14" name="Line 11"/>
          <p:cNvSpPr>
            <a:spLocks noChangeShapeType="1"/>
          </p:cNvSpPr>
          <p:nvPr userDrawn="1"/>
        </p:nvSpPr>
        <p:spPr bwMode="auto">
          <a:xfrm>
            <a:off x="503040" y="1496346"/>
            <a:ext cx="16993888" cy="0"/>
          </a:xfrm>
          <a:prstGeom prst="line">
            <a:avLst/>
          </a:prstGeom>
          <a:noFill/>
          <a:ln w="28575">
            <a:solidFill>
              <a:schemeClr val="accent2">
                <a:alpha val="96863"/>
              </a:schemeClr>
            </a:solidFill>
            <a:round/>
            <a:headEnd/>
            <a:tailEnd/>
          </a:ln>
          <a:effectLst/>
          <a:extLst/>
        </p:spPr>
        <p:txBody>
          <a:bodyPr lIns="182880" tIns="91440" rIns="182880" bIns="9144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cs typeface="Arial" charset="0"/>
            </a:endParaRPr>
          </a:p>
        </p:txBody>
      </p:sp>
      <p:pic>
        <p:nvPicPr>
          <p:cNvPr id="15" name="Picture 7" descr="sphere1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 rot="5400000">
            <a:off x="8526678" y="5076478"/>
            <a:ext cx="1189484" cy="1627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egnaposto piè di pagina 4"/>
          <p:cNvSpPr txBox="1">
            <a:spLocks/>
          </p:cNvSpPr>
          <p:nvPr userDrawn="1"/>
        </p:nvSpPr>
        <p:spPr>
          <a:xfrm>
            <a:off x="6263681" y="12848257"/>
            <a:ext cx="5222466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 dirty="0" smtClean="0"/>
              <a:t>Milano, 23 febbraio 2018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77476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7136" y="713321"/>
            <a:ext cx="15553728" cy="1441634"/>
          </a:xfrm>
          <a:prstGeom prst="rect">
            <a:avLst/>
          </a:prstGeom>
        </p:spPr>
        <p:txBody>
          <a:bodyPr vert="horz" lIns="153619" tIns="76810" rIns="153619" bIns="7681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136" y="3200403"/>
            <a:ext cx="15553728" cy="9051926"/>
          </a:xfrm>
          <a:prstGeom prst="rect">
            <a:avLst/>
          </a:prstGeom>
        </p:spPr>
        <p:txBody>
          <a:bodyPr vert="horz" lIns="153619" tIns="76810" rIns="153619" bIns="768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728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5" r:id="rId2"/>
    <p:sldLayoutId id="2147483798" r:id="rId3"/>
    <p:sldLayoutId id="2147483800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2048206" rtl="0" eaLnBrk="1" latinLnBrk="0" hangingPunct="1">
        <a:spcBef>
          <a:spcPct val="0"/>
        </a:spcBef>
        <a:buNone/>
        <a:defRPr sz="6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8078" indent="-768078" algn="l" defTabSz="204820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1664166" indent="-640063" algn="l" defTabSz="204820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2560256" indent="-512051" algn="l" defTabSz="2048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4359" indent="-512051" algn="l" defTabSz="2048206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4608460" indent="-512051" algn="l" defTabSz="2048206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5632563" indent="-512051" algn="l" defTabSz="204820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56666" indent="-512051" algn="l" defTabSz="204820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80768" indent="-512051" algn="l" defTabSz="204820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04870" indent="-512051" algn="l" defTabSz="204820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103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8206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72307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6410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20512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44615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68716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92819" algn="l" defTabSz="2048206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11" userDrawn="1">
          <p15:clr>
            <a:srgbClr val="F26B43"/>
          </p15:clr>
        </p15:guide>
        <p15:guide id="2" orient="horz" pos="3853" userDrawn="1">
          <p15:clr>
            <a:srgbClr val="F26B43"/>
          </p15:clr>
        </p15:guide>
        <p15:guide id="3" pos="7105" userDrawn="1">
          <p15:clr>
            <a:srgbClr val="F26B43"/>
          </p15:clr>
        </p15:guide>
        <p15:guide id="4" pos="5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Stati Generali della Mobilità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55168" y="7866112"/>
            <a:ext cx="7488832" cy="1152128"/>
          </a:xfrm>
        </p:spPr>
        <p:txBody>
          <a:bodyPr/>
          <a:lstStyle/>
          <a:p>
            <a:r>
              <a:rPr lang="it-IT" dirty="0" smtClean="0"/>
              <a:t>Milano, 23 febbraio 2018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83" y="2112960"/>
            <a:ext cx="4190035" cy="35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224883"/>
            <a:ext cx="15570204" cy="1412182"/>
          </a:xfrm>
        </p:spPr>
        <p:txBody>
          <a:bodyPr/>
          <a:lstStyle/>
          <a:p>
            <a:r>
              <a:rPr lang="it-IT" dirty="0" smtClean="0"/>
              <a:t> Parco Circolante Roma </a:t>
            </a:r>
            <a:r>
              <a:rPr lang="it-IT" sz="2800" dirty="0" smtClean="0"/>
              <a:t>(fonte: ACI)</a:t>
            </a:r>
            <a:endParaRPr lang="it-IT" sz="2800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99283"/>
              </p:ext>
            </p:extLst>
          </p:nvPr>
        </p:nvGraphicFramePr>
        <p:xfrm>
          <a:off x="3382809" y="1686420"/>
          <a:ext cx="10604674" cy="5900639"/>
        </p:xfrm>
        <a:graphic>
          <a:graphicData uri="http://schemas.openxmlformats.org/drawingml/2006/table">
            <a:tbl>
              <a:tblPr/>
              <a:tblGrid>
                <a:gridCol w="161492"/>
                <a:gridCol w="2673598"/>
                <a:gridCol w="1381658"/>
                <a:gridCol w="1596982"/>
                <a:gridCol w="1596982"/>
                <a:gridCol w="1596982"/>
                <a:gridCol w="1435488"/>
                <a:gridCol w="161492"/>
              </a:tblGrid>
              <a:tr h="1022281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AUTO</a:t>
                      </a:r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ANTE EURO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EURO 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EURO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EURO 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120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In vigore da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==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01/01/1993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01/01/1997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01/09/2015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==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6174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BENZINA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215.993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61.408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216.789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97.457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1.395.190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6174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BENZINA E GAS LIQUIDO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16.584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4.393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11.159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18.277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167.652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6174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BENZINA E METANO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577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653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2.154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19.314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6174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ELETTRICO-IBRIDO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8.842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16.724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120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GASOLIO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40.402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10.016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54.434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</a:rPr>
                        <a:t>102.921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1.082.576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1114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273.558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76.014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283.035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229.651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2.681.456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120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  <a:r>
                        <a:rPr lang="it-IT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% su PARCO</a:t>
                      </a:r>
                      <a:endParaRPr lang="it-IT" sz="2400" b="1" i="1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10,2%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10,6%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8,6%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658196"/>
              </p:ext>
            </p:extLst>
          </p:nvPr>
        </p:nvGraphicFramePr>
        <p:xfrm>
          <a:off x="3382806" y="7702336"/>
          <a:ext cx="10991800" cy="5511403"/>
        </p:xfrm>
        <a:graphic>
          <a:graphicData uri="http://schemas.openxmlformats.org/drawingml/2006/table">
            <a:tbl>
              <a:tblPr/>
              <a:tblGrid>
                <a:gridCol w="149789"/>
                <a:gridCol w="2705286"/>
                <a:gridCol w="1358620"/>
                <a:gridCol w="1634282"/>
                <a:gridCol w="1594902"/>
                <a:gridCol w="1634282"/>
                <a:gridCol w="1417691"/>
                <a:gridCol w="496948"/>
              </a:tblGrid>
              <a:tr h="1120532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VEICOLI</a:t>
                      </a:r>
                      <a:r>
                        <a:rPr lang="it-IT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 COMMERCIALI</a:t>
                      </a:r>
                    </a:p>
                    <a:p>
                      <a:pPr algn="ctr" fontAlgn="ctr"/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ANTE EURO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EURO 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EURO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EURO 6</a:t>
                      </a:r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69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BENZINA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4.415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2.141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2.744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21.122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69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BENZINA E GAS LIQUIDO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584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3.073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69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BENZINA E METANO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912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5.005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69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ELETTRICO-IBRIDO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11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GASOLIO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27.290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14.041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25.512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3.362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189.997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69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32.325</a:t>
                      </a:r>
                      <a:endParaRPr lang="it-IT" sz="2400" b="1" i="1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16.403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28.465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4.586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219.572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110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 </a:t>
                      </a:r>
                      <a:r>
                        <a:rPr lang="it-IT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% su PARCO</a:t>
                      </a:r>
                      <a:endParaRPr lang="it-IT" sz="2400" b="1" i="1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14,7%</a:t>
                      </a:r>
                      <a:endParaRPr lang="it-IT" sz="2400" b="1" i="1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7,5%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13,0%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2,1%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9851"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1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Ovale 7"/>
          <p:cNvSpPr/>
          <p:nvPr/>
        </p:nvSpPr>
        <p:spPr>
          <a:xfrm>
            <a:off x="10779652" y="5837600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12290604" y="6412280"/>
            <a:ext cx="1695450" cy="6778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5124029" y="2556093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>
            <a:stCxn id="8" idx="0"/>
          </p:cNvCxnSpPr>
          <p:nvPr/>
        </p:nvCxnSpPr>
        <p:spPr>
          <a:xfrm flipV="1">
            <a:off x="11627377" y="3437300"/>
            <a:ext cx="3594954" cy="2400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13162663" y="3437300"/>
            <a:ext cx="2211812" cy="2809875"/>
          </a:xfrm>
          <a:prstGeom prst="straightConnector1">
            <a:avLst/>
          </a:prstGeom>
          <a:ln>
            <a:solidFill>
              <a:srgbClr val="F10F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5374475" y="2642503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3,8%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10</a:t>
            </a:fld>
            <a:endParaRPr lang="it-IT" sz="2400" dirty="0">
              <a:solidFill>
                <a:schemeClr val="accent3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3882407" y="10923624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14127242" y="11010033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2,0%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10904468" y="11269953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12415420" y="11779731"/>
            <a:ext cx="1695450" cy="6352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40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194403"/>
            <a:ext cx="15570204" cy="1412182"/>
          </a:xfrm>
        </p:spPr>
        <p:txBody>
          <a:bodyPr/>
          <a:lstStyle/>
          <a:p>
            <a:r>
              <a:rPr lang="it-IT" sz="6400" dirty="0"/>
              <a:t>L</a:t>
            </a:r>
            <a:r>
              <a:rPr lang="it-IT" sz="6400" dirty="0" smtClean="0"/>
              <a:t>’ evoluzione della mobilità</a:t>
            </a:r>
            <a:endParaRPr lang="en-US" sz="6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1072" y="1620361"/>
            <a:ext cx="16459200" cy="979308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4800" dirty="0"/>
              <a:t>L’auto si trova di fronte ad un passaggio di fase di natura epocale</a:t>
            </a:r>
          </a:p>
          <a:p>
            <a:pPr marL="0" indent="0">
              <a:buNone/>
            </a:pPr>
            <a:r>
              <a:rPr lang="it-IT" sz="4800" dirty="0"/>
              <a:t> </a:t>
            </a:r>
            <a:endParaRPr lang="en-US" sz="48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4800" dirty="0"/>
              <a:t>Andiamo verso una mobilità ad Impatto Zero per le Persone e per l’Ambiente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48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4800" dirty="0" smtClean="0"/>
              <a:t>Lo dicono le norme europee:</a:t>
            </a:r>
            <a:endParaRPr lang="it-IT" sz="4800" dirty="0"/>
          </a:p>
          <a:p>
            <a:pPr lvl="1"/>
            <a:r>
              <a:rPr lang="it-IT" sz="4400" b="1" dirty="0"/>
              <a:t> il COP21</a:t>
            </a:r>
            <a:r>
              <a:rPr lang="it-IT" sz="4400" dirty="0"/>
              <a:t>, l’accordo sui cambiamenti climatici che prevede una diminuzione, entro il 2050, dal 40% al 70% delle emissioni di gas serra.</a:t>
            </a:r>
            <a:endParaRPr lang="en-US" sz="4400" dirty="0"/>
          </a:p>
          <a:p>
            <a:pPr lvl="1"/>
            <a:r>
              <a:rPr lang="it-IT" sz="4400" b="1" dirty="0"/>
              <a:t>il Regolamento comunitario</a:t>
            </a:r>
            <a:r>
              <a:rPr lang="it-IT" sz="4400" dirty="0"/>
              <a:t>, che fissa a </a:t>
            </a:r>
            <a:r>
              <a:rPr lang="it-IT" sz="4400" b="1" dirty="0"/>
              <a:t>95 g/Km </a:t>
            </a:r>
            <a:r>
              <a:rPr lang="it-IT" sz="4400" dirty="0"/>
              <a:t>di CO</a:t>
            </a:r>
            <a:r>
              <a:rPr lang="it-IT" sz="4400" baseline="-25000" dirty="0"/>
              <a:t>2</a:t>
            </a:r>
            <a:r>
              <a:rPr lang="it-IT" sz="4400" dirty="0"/>
              <a:t> il limite medio che i veicoli di nuova immatricolazione dovranno rispettare dal </a:t>
            </a:r>
            <a:r>
              <a:rPr lang="it-IT" sz="4400" dirty="0" smtClean="0"/>
              <a:t>2020 </a:t>
            </a:r>
            <a:r>
              <a:rPr lang="it-IT" sz="4400" dirty="0" err="1" smtClean="0"/>
              <a:t>inseverita</a:t>
            </a:r>
            <a:r>
              <a:rPr lang="it-IT" sz="4400" dirty="0" smtClean="0"/>
              <a:t> nel 20125 e 2030 </a:t>
            </a:r>
            <a:r>
              <a:rPr lang="it-IT" sz="4400" b="1" dirty="0" smtClean="0"/>
              <a:t>(-30%)</a:t>
            </a:r>
          </a:p>
          <a:p>
            <a:pPr marL="914400" lvl="1" indent="0">
              <a:buNone/>
            </a:pPr>
            <a:endParaRPr lang="en-US" sz="4400" b="1" dirty="0"/>
          </a:p>
          <a:p>
            <a:pPr lvl="1"/>
            <a:r>
              <a:rPr lang="it-IT" sz="4400" dirty="0"/>
              <a:t>la </a:t>
            </a:r>
            <a:r>
              <a:rPr lang="it-IT" sz="4400" b="1" dirty="0"/>
              <a:t>“Zero </a:t>
            </a:r>
            <a:r>
              <a:rPr lang="it-IT" sz="4400" b="1" dirty="0" err="1"/>
              <a:t>Accident</a:t>
            </a:r>
            <a:r>
              <a:rPr lang="it-IT" sz="4400" b="1" dirty="0"/>
              <a:t> Vision” </a:t>
            </a:r>
            <a:r>
              <a:rPr lang="it-IT" sz="4400" dirty="0"/>
              <a:t>oggi applicata a molti comparti produttivi: riduzione progressiva della mortalità derivante da incidenti stradali, che devono tendere, appunto, allo zero entro il 2050.</a:t>
            </a:r>
            <a:endParaRPr lang="en-US" sz="4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7031983" y="12910892"/>
            <a:ext cx="942538" cy="730250"/>
          </a:xfrm>
        </p:spPr>
        <p:txBody>
          <a:bodyPr/>
          <a:lstStyle/>
          <a:p>
            <a:fld id="{A6F0260D-FF58-4DCC-9818-A55E5C093361}" type="slidenum">
              <a:rPr lang="it-IT" sz="2400">
                <a:solidFill>
                  <a:schemeClr val="accent3"/>
                </a:solidFill>
              </a:rPr>
              <a:t>11</a:t>
            </a:fld>
            <a:endParaRPr lang="it-IT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66387"/>
            <a:ext cx="15570204" cy="1412182"/>
          </a:xfrm>
        </p:spPr>
        <p:txBody>
          <a:bodyPr/>
          <a:lstStyle/>
          <a:p>
            <a:r>
              <a:rPr lang="it-IT" dirty="0" smtClean="0"/>
              <a:t>L’evoluzione della mobilità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5088" y="2537521"/>
            <a:ext cx="16459200" cy="90519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Tra 20 anni progressivamente avremo una mobilità: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it-IT" sz="5200" dirty="0"/>
              <a:t> Elettrica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it-IT" sz="5200" dirty="0"/>
              <a:t> Condivisa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it-IT" sz="5200" dirty="0"/>
              <a:t> Connessa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it-IT" sz="5200" dirty="0"/>
              <a:t> Autonoma</a:t>
            </a:r>
            <a:endParaRPr lang="en-US" sz="5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48312" y="12823589"/>
            <a:ext cx="942538" cy="730250"/>
          </a:xfrm>
        </p:spPr>
        <p:txBody>
          <a:bodyPr/>
          <a:lstStyle/>
          <a:p>
            <a:fld id="{A6F0260D-FF58-4DCC-9818-A55E5C093361}" type="slidenum">
              <a:rPr lang="it-IT" sz="2400">
                <a:solidFill>
                  <a:schemeClr val="accent3"/>
                </a:solidFill>
              </a:rPr>
              <a:pPr/>
              <a:t>12</a:t>
            </a:fld>
            <a:endParaRPr lang="it-IT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87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249267"/>
            <a:ext cx="15570204" cy="1412182"/>
          </a:xfrm>
        </p:spPr>
        <p:txBody>
          <a:bodyPr/>
          <a:lstStyle/>
          <a:p>
            <a:r>
              <a:rPr lang="it-IT" dirty="0" smtClean="0"/>
              <a:t>Intanto… La neutralità tecnologica.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26128" y="12823589"/>
            <a:ext cx="942538" cy="730250"/>
          </a:xfrm>
        </p:spPr>
        <p:txBody>
          <a:bodyPr/>
          <a:lstStyle/>
          <a:p>
            <a:fld id="{A6F0260D-FF58-4DCC-9818-A55E5C093361}" type="slidenum">
              <a:rPr lang="it-IT" sz="2400">
                <a:solidFill>
                  <a:schemeClr val="accent3"/>
                </a:solidFill>
              </a:rPr>
              <a:pPr/>
              <a:t>13</a:t>
            </a:fld>
            <a:endParaRPr lang="it-IT" sz="2400" dirty="0">
              <a:solidFill>
                <a:schemeClr val="accent3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86384" y="2526388"/>
            <a:ext cx="16239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dirty="0"/>
          </a:p>
          <a:p>
            <a:r>
              <a:rPr lang="en-US" sz="5400" dirty="0" smtClean="0"/>
              <a:t>“The UE Commission </a:t>
            </a:r>
            <a:r>
              <a:rPr lang="en-US" sz="5400" dirty="0"/>
              <a:t>is currently working on </a:t>
            </a:r>
            <a:r>
              <a:rPr lang="en-US" sz="5400" b="1" dirty="0" smtClean="0"/>
              <a:t>EU </a:t>
            </a:r>
            <a:r>
              <a:rPr lang="en-US" sz="5400" dirty="0" smtClean="0"/>
              <a:t>CO</a:t>
            </a:r>
            <a:r>
              <a:rPr lang="en-US" sz="5400" baseline="-25000" dirty="0" smtClean="0"/>
              <a:t>2</a:t>
            </a:r>
            <a:r>
              <a:rPr lang="en-US" sz="5400" dirty="0" smtClean="0"/>
              <a:t> </a:t>
            </a:r>
            <a:r>
              <a:rPr lang="en-US" sz="5400" dirty="0"/>
              <a:t>standards for </a:t>
            </a:r>
            <a:r>
              <a:rPr lang="en-US" sz="5400" b="1" dirty="0"/>
              <a:t>cars</a:t>
            </a:r>
            <a:r>
              <a:rPr lang="en-US" sz="5400" dirty="0"/>
              <a:t> and vans to help pave the way for zero and low-emission </a:t>
            </a:r>
            <a:r>
              <a:rPr lang="en-US" sz="5400" b="1" dirty="0"/>
              <a:t>vehicles</a:t>
            </a:r>
            <a:r>
              <a:rPr lang="en-US" sz="5400" dirty="0"/>
              <a:t> in a </a:t>
            </a:r>
            <a:r>
              <a:rPr lang="en-US" sz="5400" b="1" dirty="0"/>
              <a:t>technology</a:t>
            </a:r>
            <a:r>
              <a:rPr lang="en-US" sz="5400" dirty="0"/>
              <a:t>-</a:t>
            </a:r>
            <a:r>
              <a:rPr lang="en-US" sz="5400" b="1" dirty="0"/>
              <a:t>neutral</a:t>
            </a:r>
            <a:r>
              <a:rPr lang="en-US" sz="5400" dirty="0"/>
              <a:t> </a:t>
            </a:r>
            <a:r>
              <a:rPr lang="en-US" sz="5400" dirty="0" smtClean="0"/>
              <a:t>way”  (European Commission).</a:t>
            </a:r>
            <a:r>
              <a:rPr lang="en-US" sz="5400" dirty="0"/>
              <a:t> 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3431476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85" y="2463521"/>
            <a:ext cx="6134631" cy="5240214"/>
          </a:xfrm>
          <a:prstGeom prst="rect">
            <a:avLst/>
          </a:prstGeom>
        </p:spPr>
      </p:pic>
      <p:sp>
        <p:nvSpPr>
          <p:cNvPr id="6" name="Titolo 4"/>
          <p:cNvSpPr txBox="1">
            <a:spLocks/>
          </p:cNvSpPr>
          <p:nvPr/>
        </p:nvSpPr>
        <p:spPr>
          <a:xfrm>
            <a:off x="3452192" y="7280172"/>
            <a:ext cx="11377265" cy="2304256"/>
          </a:xfrm>
          <a:prstGeom prst="rect">
            <a:avLst/>
          </a:prstGeom>
        </p:spPr>
        <p:txBody>
          <a:bodyPr vert="horz" lIns="153619" tIns="76810" rIns="153619" bIns="76810" rtlCol="0" anchor="b">
            <a:noAutofit/>
          </a:bodyPr>
          <a:lstStyle>
            <a:lvl1pPr algn="l" defTabSz="1828800" rtl="0" eaLnBrk="1" latinLnBrk="0" hangingPunct="1">
              <a:spcBef>
                <a:spcPct val="0"/>
              </a:spcBef>
              <a:buNone/>
              <a:defRPr lang="it-IT" sz="5600" b="1" kern="1200" dirty="0">
                <a:solidFill>
                  <a:srgbClr val="002060"/>
                </a:solidFill>
                <a:latin typeface="Sylfaen" panose="010A050205030603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it-IT" dirty="0" smtClean="0"/>
              <a:t>Grazie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514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83" y="2112960"/>
            <a:ext cx="4190035" cy="3579136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940767" y="6698750"/>
            <a:ext cx="11377265" cy="2304256"/>
          </a:xfrm>
        </p:spPr>
        <p:txBody>
          <a:bodyPr/>
          <a:lstStyle/>
          <a:p>
            <a:r>
              <a:rPr lang="it-IT" dirty="0" smtClean="0"/>
              <a:t>     Backup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19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205833"/>
            <a:ext cx="17069152" cy="1412182"/>
          </a:xfrm>
        </p:spPr>
        <p:txBody>
          <a:bodyPr/>
          <a:lstStyle/>
          <a:p>
            <a:r>
              <a:rPr lang="it-IT" sz="5400" dirty="0" smtClean="0"/>
              <a:t>Esenzioni pagamento del </a:t>
            </a:r>
            <a:r>
              <a:rPr lang="it-IT" sz="5400" i="1" dirty="0" smtClean="0"/>
              <a:t>Bollo Auto</a:t>
            </a:r>
            <a:endParaRPr lang="it-IT" sz="5400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560380"/>
              </p:ext>
            </p:extLst>
          </p:nvPr>
        </p:nvGraphicFramePr>
        <p:xfrm>
          <a:off x="470807" y="1894112"/>
          <a:ext cx="17066080" cy="10352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022"/>
                <a:gridCol w="3380014"/>
                <a:gridCol w="6221186"/>
                <a:gridCol w="5061858"/>
              </a:tblGrid>
              <a:tr h="492967">
                <a:tc>
                  <a:txBody>
                    <a:bodyPr/>
                    <a:lstStyle/>
                    <a:p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ELETTRICO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IBRIDO- PLUG IN-BIFUEL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GPL e METANO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/>
                </a:tc>
              </a:tr>
              <a:tr h="1281715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LOMBARDIA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Totale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Veicoli con ricarica esterna: Esenzione 50% per 3 anni</a:t>
                      </a:r>
                    </a:p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Altri: 2,58 €/kW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totale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2464837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PIEMONTE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</a:t>
                      </a: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 Totale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Di fabbrica: Esenzione 5 anni</a:t>
                      </a:r>
                    </a:p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Dopo: </a:t>
                      </a:r>
                    </a:p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Metano/Benzina</a:t>
                      </a: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 1/5 x 2,58€/kW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GPL/Benzina      1/4 x 2,58€/kW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Trasformate: esenzione 5 anni</a:t>
                      </a:r>
                    </a:p>
                    <a:p>
                      <a:pPr marL="0" marR="0" indent="0" algn="l" defTabSz="2048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Dopo: </a:t>
                      </a:r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2,58 €/kW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totale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1676089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VENETO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5 anni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3 anni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Con serbatoio benzina</a:t>
                      </a: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 inferiore a 15 litri, pagano il 25% del dovuto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Con serbatoio benzina  superiore a 15 litri, pagano 2,84 euro per </a:t>
                      </a:r>
                      <a:r>
                        <a:rPr lang="it-IT" sz="2400" baseline="0" dirty="0" err="1" smtClean="0">
                          <a:latin typeface="Sylfaen" panose="010A0502050306030303" pitchFamily="18" charset="0"/>
                        </a:rPr>
                        <a:t>Kw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887341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TOSCANA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5 anni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Dopo, 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2048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3 anni dall’installazione GPL o Metano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887341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E. ROMAGNA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5 anni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Dopo, 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per il primo periodo fisso e per 2</a:t>
                      </a: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 annualità successive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887341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LAZIO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5 anni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Dopo, 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3 anni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887341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CAMPANIA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5 anni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Dopo, 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per il primo periodo fisso e per 2 annualità successive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887341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SICILIA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Esenzione 5 anni</a:t>
                      </a:r>
                    </a:p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Dopo, 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Sylfaen" panose="010A0502050306030303" pitchFamily="18" charset="0"/>
                        </a:rPr>
                        <a:t>Riduzione della tassa in relazione alla potenza del motore</a:t>
                      </a:r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 termico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aseline="0" dirty="0" smtClean="0">
                          <a:latin typeface="Sylfaen" panose="010A0502050306030303" pitchFamily="18" charset="0"/>
                        </a:rPr>
                        <a:t>25% del dovuto</a:t>
                      </a:r>
                      <a:endParaRPr lang="it-IT" sz="24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16</a:t>
            </a:fld>
            <a:endParaRPr lang="it-IT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83" y="3076371"/>
            <a:ext cx="4190035" cy="3579136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244453" y="7414511"/>
            <a:ext cx="11377265" cy="2304256"/>
          </a:xfrm>
        </p:spPr>
        <p:txBody>
          <a:bodyPr/>
          <a:lstStyle/>
          <a:p>
            <a:r>
              <a:rPr lang="it-IT" sz="6000" b="1" dirty="0" smtClean="0"/>
              <a:t>Romano Valente</a:t>
            </a:r>
            <a:br>
              <a:rPr lang="it-IT" sz="6000" b="1" dirty="0" smtClean="0"/>
            </a:br>
            <a:r>
              <a:rPr lang="it-IT" sz="6000" b="1" dirty="0" smtClean="0"/>
              <a:t>Direttore Generale</a:t>
            </a:r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110221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8748" y="129633"/>
            <a:ext cx="15570204" cy="1412182"/>
          </a:xfrm>
        </p:spPr>
        <p:txBody>
          <a:bodyPr/>
          <a:lstStyle/>
          <a:p>
            <a:r>
              <a:rPr lang="it-IT" dirty="0" smtClean="0"/>
              <a:t>L’UNRAE in numeri e chi siamo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3</a:t>
            </a:fld>
            <a:endParaRPr lang="it-IT" sz="2400" dirty="0">
              <a:solidFill>
                <a:schemeClr val="accent3"/>
              </a:solidFill>
            </a:endParaRPr>
          </a:p>
        </p:txBody>
      </p:sp>
      <p:graphicFrame>
        <p:nvGraphicFramePr>
          <p:cNvPr id="6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309732"/>
              </p:ext>
            </p:extLst>
          </p:nvPr>
        </p:nvGraphicFramePr>
        <p:xfrm>
          <a:off x="2439883" y="2419352"/>
          <a:ext cx="13046918" cy="950594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9192147"/>
                <a:gridCol w="3854771"/>
              </a:tblGrid>
              <a:tr h="1847008">
                <a:tc gridSpan="2">
                  <a:txBody>
                    <a:bodyPr/>
                    <a:lstStyle/>
                    <a:p>
                      <a:pPr algn="ctr"/>
                      <a:r>
                        <a:rPr lang="it-IT" sz="40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78000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Associazione dei Costruttori di Veicoli:</a:t>
                      </a:r>
                    </a:p>
                    <a:p>
                      <a:pPr algn="ctr"/>
                      <a:r>
                        <a:rPr lang="it-IT" sz="40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78000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Auto, Commerciali, Industriali e Rimorchi, Bus,  Ricambi</a:t>
                      </a:r>
                      <a:endParaRPr lang="en-US" sz="4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78000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816919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Aziende Associate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03784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Marchi rappresentati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16919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Auto e Veicoli Commerciali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16919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Veicoli Industriali e Rimorchi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16919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Aziende Autobus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16919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Quota mercato Auto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 70%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49445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Quota</a:t>
                      </a:r>
                      <a:r>
                        <a:rPr lang="it-IT" sz="36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mercato Veicoli Commerciali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 57%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43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Quota mercato Veicoli Industriali</a:t>
                      </a:r>
                      <a:endParaRPr lang="en-US" sz="3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 60%</a:t>
                      </a:r>
                      <a:endParaRPr lang="en-US" sz="3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77976">
                <a:tc>
                  <a:txBody>
                    <a:bodyPr/>
                    <a:lstStyle/>
                    <a:p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Quota mercato Autobus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 54%</a:t>
                      </a:r>
                      <a:endParaRPr lang="en-US" sz="3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lfaen" panose="010A0502050306030303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616" marR="93616" marT="45719" marB="45719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2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8748" y="129633"/>
            <a:ext cx="15570204" cy="1412182"/>
          </a:xfrm>
        </p:spPr>
        <p:txBody>
          <a:bodyPr/>
          <a:lstStyle/>
          <a:p>
            <a:r>
              <a:rPr lang="it-IT" dirty="0" smtClean="0"/>
              <a:t>L’Auto è centrale nel bisogno di mobilità</a:t>
            </a:r>
            <a:endParaRPr lang="it-IT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4</a:t>
            </a:fld>
            <a:endParaRPr lang="it-IT" sz="2400" dirty="0">
              <a:solidFill>
                <a:schemeClr val="accent3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23900" y="1760964"/>
            <a:ext cx="17106900" cy="10156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Una </a:t>
            </a:r>
            <a:r>
              <a:rPr lang="it-IT" dirty="0">
                <a:solidFill>
                  <a:srgbClr val="002060"/>
                </a:solidFill>
                <a:latin typeface="Sylfaen" panose="010A0502050306030303" pitchFamily="18" charset="0"/>
              </a:rPr>
              <a:t>struttura insediativa diffusa: 11 milioni di italiani risiedono in aree montane (17,9% della popolazione)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Peso </a:t>
            </a:r>
            <a:r>
              <a:rPr lang="it-IT" dirty="0">
                <a:solidFill>
                  <a:srgbClr val="002060"/>
                </a:solidFill>
                <a:latin typeface="Sylfaen" panose="010A0502050306030303" pitchFamily="18" charset="0"/>
              </a:rPr>
              <a:t>crescente della 2^ e 3^ corona urbana rispetto ai nuclei centrali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Condizioni </a:t>
            </a:r>
            <a:r>
              <a:rPr lang="it-IT" dirty="0">
                <a:solidFill>
                  <a:srgbClr val="002060"/>
                </a:solidFill>
                <a:latin typeface="Sylfaen" panose="010A0502050306030303" pitchFamily="18" charset="0"/>
              </a:rPr>
              <a:t>e dinamica recente del </a:t>
            </a: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TPL</a:t>
            </a:r>
          </a:p>
          <a:p>
            <a:pPr>
              <a:lnSpc>
                <a:spcPct val="150000"/>
              </a:lnSpc>
            </a:pPr>
            <a:r>
              <a:rPr lang="it-IT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Modalità </a:t>
            </a:r>
            <a:r>
              <a:rPr lang="it-IT" b="1" dirty="0">
                <a:solidFill>
                  <a:srgbClr val="002060"/>
                </a:solidFill>
                <a:latin typeface="Sylfaen" panose="010A0502050306030303" pitchFamily="18" charset="0"/>
              </a:rPr>
              <a:t>di spostamento: </a:t>
            </a:r>
            <a:endParaRPr lang="it-IT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Il </a:t>
            </a:r>
            <a:r>
              <a:rPr lang="it-IT" dirty="0">
                <a:solidFill>
                  <a:srgbClr val="002060"/>
                </a:solidFill>
                <a:latin typeface="Sylfaen" panose="010A0502050306030303" pitchFamily="18" charset="0"/>
              </a:rPr>
              <a:t>60,8% dei pendolari si sposta in auto (58,7% nel 2001)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Nell’88,3</a:t>
            </a:r>
            <a:r>
              <a:rPr lang="it-IT" dirty="0">
                <a:solidFill>
                  <a:srgbClr val="002060"/>
                </a:solidFill>
                <a:latin typeface="Sylfaen" panose="010A0502050306030303" pitchFamily="18" charset="0"/>
              </a:rPr>
              <a:t>% delle Province italiane gli spostamenti pendolari avvengono con mezzi privati in misura superiore al 60%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I </a:t>
            </a:r>
            <a:r>
              <a:rPr lang="it-IT" dirty="0">
                <a:solidFill>
                  <a:srgbClr val="002060"/>
                </a:solidFill>
                <a:latin typeface="Sylfaen" panose="010A0502050306030303" pitchFamily="18" charset="0"/>
              </a:rPr>
              <a:t>pendolari che usano il TPL sono il 16,3% (16,5% nel 2001</a:t>
            </a: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it-IT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it-IT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Il Trasporto Pubblico è necessario e va visto in </a:t>
            </a:r>
            <a:r>
              <a:rPr lang="it-IT" b="1" u="sng" dirty="0" smtClean="0">
                <a:solidFill>
                  <a:srgbClr val="002060"/>
                </a:solidFill>
                <a:latin typeface="Sylfaen" panose="010A0502050306030303" pitchFamily="18" charset="0"/>
              </a:rPr>
              <a:t>forma integrata</a:t>
            </a:r>
            <a:endParaRPr lang="it-IT" u="sng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endParaRPr lang="it-IT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r>
              <a:rPr lang="it-IT" sz="2400" b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Fonte: Ricerca CENSIS - UNRAE</a:t>
            </a:r>
            <a:endParaRPr lang="it-IT" sz="24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ccia circolare a sinistra 2"/>
          <p:cNvSpPr/>
          <p:nvPr/>
        </p:nvSpPr>
        <p:spPr>
          <a:xfrm rot="20505346">
            <a:off x="12649959" y="2150116"/>
            <a:ext cx="3409382" cy="8671156"/>
          </a:xfrm>
          <a:prstGeom prst="curvedLeftArrow">
            <a:avLst>
              <a:gd name="adj1" fmla="val 14188"/>
              <a:gd name="adj2" fmla="val 500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11946057" y="5009482"/>
            <a:ext cx="4629121" cy="2543174"/>
            <a:chOff x="0" y="1403350"/>
            <a:chExt cx="14058900" cy="7029450"/>
          </a:xfrm>
        </p:grpSpPr>
        <p:sp>
          <p:nvSpPr>
            <p:cNvPr id="23" name="Rettangolo arrotondato 22"/>
            <p:cNvSpPr/>
            <p:nvPr/>
          </p:nvSpPr>
          <p:spPr>
            <a:xfrm>
              <a:off x="0" y="1403350"/>
              <a:ext cx="14058900" cy="702945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tangolo 23"/>
            <p:cNvSpPr/>
            <p:nvPr/>
          </p:nvSpPr>
          <p:spPr>
            <a:xfrm>
              <a:off x="343149" y="1746499"/>
              <a:ext cx="13372602" cy="6343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>
                  <a:latin typeface="Sylfaen" panose="010A0502050306030303" pitchFamily="18" charset="0"/>
                </a:rPr>
                <a:t>Soluzione semplice: sacrificare l’Auto</a:t>
              </a:r>
              <a:endParaRPr lang="it-IT" sz="3200" b="1" kern="1200" dirty="0">
                <a:latin typeface="Sylfaen" panose="010A0502050306030303" pitchFamily="18" charset="0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8748" y="129633"/>
            <a:ext cx="15570204" cy="1412182"/>
          </a:xfrm>
        </p:spPr>
        <p:txBody>
          <a:bodyPr/>
          <a:lstStyle/>
          <a:p>
            <a:r>
              <a:rPr lang="it-IT" dirty="0" smtClean="0"/>
              <a:t>L’Auto e l’Ambiente</a:t>
            </a:r>
            <a:endParaRPr lang="it-IT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5</a:t>
            </a:fld>
            <a:endParaRPr lang="it-IT" sz="2400" dirty="0">
              <a:solidFill>
                <a:schemeClr val="accent3"/>
              </a:solidFill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13431942" y="4814218"/>
            <a:ext cx="1657350" cy="29337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13212867" y="4814219"/>
            <a:ext cx="2095500" cy="29337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/>
          <p:cNvGrpSpPr/>
          <p:nvPr/>
        </p:nvGrpSpPr>
        <p:grpSpPr>
          <a:xfrm>
            <a:off x="7100712" y="2226589"/>
            <a:ext cx="4681723" cy="2340861"/>
            <a:chOff x="4688588" y="2966"/>
            <a:chExt cx="4681723" cy="2340861"/>
          </a:xfrm>
        </p:grpSpPr>
        <p:sp>
          <p:nvSpPr>
            <p:cNvPr id="8" name="Rettangolo arrotondato 7"/>
            <p:cNvSpPr/>
            <p:nvPr/>
          </p:nvSpPr>
          <p:spPr>
            <a:xfrm>
              <a:off x="4688588" y="2966"/>
              <a:ext cx="4681723" cy="234086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tangolo 8"/>
            <p:cNvSpPr/>
            <p:nvPr/>
          </p:nvSpPr>
          <p:spPr>
            <a:xfrm>
              <a:off x="4802859" y="117237"/>
              <a:ext cx="4453181" cy="2112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>
                  <a:latin typeface="Sylfaen" panose="010A0502050306030303" pitchFamily="18" charset="0"/>
                </a:rPr>
                <a:t>Auto &amp; Ambiente: un’esigenza dei Cittadini</a:t>
              </a:r>
              <a:endParaRPr lang="it-IT" sz="3200" b="1" kern="1200" dirty="0">
                <a:latin typeface="Sylfaen" panose="010A0502050306030303" pitchFamily="18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9216244" y="8850716"/>
            <a:ext cx="4578357" cy="2340861"/>
            <a:chOff x="9377176" y="3872786"/>
            <a:chExt cx="4681723" cy="2340861"/>
          </a:xfrm>
        </p:grpSpPr>
        <p:sp>
          <p:nvSpPr>
            <p:cNvPr id="11" name="Rettangolo arrotondato 10"/>
            <p:cNvSpPr/>
            <p:nvPr/>
          </p:nvSpPr>
          <p:spPr>
            <a:xfrm>
              <a:off x="9377176" y="3872786"/>
              <a:ext cx="4681723" cy="234086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tangolo 12"/>
            <p:cNvSpPr/>
            <p:nvPr/>
          </p:nvSpPr>
          <p:spPr>
            <a:xfrm>
              <a:off x="9491447" y="3987057"/>
              <a:ext cx="4453181" cy="21123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>
                  <a:latin typeface="Sylfaen" panose="010A0502050306030303" pitchFamily="18" charset="0"/>
                </a:rPr>
                <a:t>Invece: agevolare la circolazione, incroci, svincoli, snodi, scorrimento del traffico</a:t>
              </a:r>
              <a:endParaRPr lang="it-IT" sz="3200" b="1" kern="1200" dirty="0">
                <a:latin typeface="Sylfaen" panose="010A0502050306030303" pitchFamily="18" charset="0"/>
              </a:endParaRPr>
            </a:p>
          </p:txBody>
        </p:sp>
      </p:grpSp>
      <p:sp>
        <p:nvSpPr>
          <p:cNvPr id="25" name="Freccia circolare a sinistra 24"/>
          <p:cNvSpPr/>
          <p:nvPr/>
        </p:nvSpPr>
        <p:spPr>
          <a:xfrm rot="11189507">
            <a:off x="2529600" y="2160946"/>
            <a:ext cx="3573811" cy="8240243"/>
          </a:xfrm>
          <a:prstGeom prst="curvedLeftArrow">
            <a:avLst>
              <a:gd name="adj1" fmla="val 14188"/>
              <a:gd name="adj2" fmla="val 500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613205" y="8796149"/>
            <a:ext cx="4603039" cy="2365703"/>
            <a:chOff x="1694491" y="5945912"/>
            <a:chExt cx="3716914" cy="1904953"/>
          </a:xfrm>
        </p:grpSpPr>
        <p:sp>
          <p:nvSpPr>
            <p:cNvPr id="15" name="Rettangolo arrotondato 14"/>
            <p:cNvSpPr/>
            <p:nvPr/>
          </p:nvSpPr>
          <p:spPr>
            <a:xfrm>
              <a:off x="1694491" y="5945912"/>
              <a:ext cx="3559740" cy="19049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tangolo 15"/>
            <p:cNvSpPr/>
            <p:nvPr/>
          </p:nvSpPr>
          <p:spPr>
            <a:xfrm>
              <a:off x="1787483" y="6038904"/>
              <a:ext cx="3623922" cy="1718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>
                  <a:latin typeface="Sylfaen" panose="010A0502050306030303" pitchFamily="18" charset="0"/>
                </a:rPr>
                <a:t>INFRASTRUTTURE</a:t>
              </a:r>
              <a:endParaRPr lang="it-IT" sz="3200" b="1" kern="1200" dirty="0">
                <a:latin typeface="Sylfaen" panose="010A0502050306030303" pitchFamily="18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890081" y="5065965"/>
            <a:ext cx="4852847" cy="2430207"/>
            <a:chOff x="1694491" y="1985283"/>
            <a:chExt cx="3809906" cy="1904953"/>
          </a:xfrm>
        </p:grpSpPr>
        <p:sp>
          <p:nvSpPr>
            <p:cNvPr id="20" name="Rettangolo arrotondato 19"/>
            <p:cNvSpPr/>
            <p:nvPr/>
          </p:nvSpPr>
          <p:spPr>
            <a:xfrm>
              <a:off x="1694491" y="1985283"/>
              <a:ext cx="3809906" cy="19049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tangolo 20"/>
            <p:cNvSpPr/>
            <p:nvPr/>
          </p:nvSpPr>
          <p:spPr>
            <a:xfrm>
              <a:off x="1787483" y="2078275"/>
              <a:ext cx="3623922" cy="1718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>
                  <a:latin typeface="Sylfaen" panose="010A0502050306030303" pitchFamily="18" charset="0"/>
                </a:rPr>
                <a:t>Smaltimento del Parco Anziano e rinnovo del Parco</a:t>
              </a:r>
              <a:endParaRPr lang="it-IT" sz="3200" b="1" kern="1200" dirty="0">
                <a:latin typeface="Sylfaen" panose="010A05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9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599922"/>
              </p:ext>
            </p:extLst>
          </p:nvPr>
        </p:nvGraphicFramePr>
        <p:xfrm>
          <a:off x="4107940" y="7975600"/>
          <a:ext cx="9634539" cy="46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2"/>
                <a:gridCol w="3256026"/>
                <a:gridCol w="1768094"/>
                <a:gridCol w="1714817"/>
              </a:tblGrid>
              <a:tr h="129041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latin typeface="Sylfaen" panose="010A0502050306030303" pitchFamily="18" charset="0"/>
                        </a:rPr>
                        <a:t>Commerciali</a:t>
                      </a:r>
                    </a:p>
                    <a:p>
                      <a:pPr algn="ctr"/>
                      <a:r>
                        <a:rPr lang="it-IT" sz="2800" b="1" dirty="0" smtClean="0">
                          <a:latin typeface="Sylfaen" panose="010A0502050306030303" pitchFamily="18" charset="0"/>
                        </a:rPr>
                        <a:t>&lt;</a:t>
                      </a:r>
                      <a:r>
                        <a:rPr lang="it-IT" sz="2800" b="1" baseline="0" dirty="0" smtClean="0">
                          <a:latin typeface="Sylfaen" panose="010A0502050306030303" pitchFamily="18" charset="0"/>
                        </a:rPr>
                        <a:t> 3,5 t</a:t>
                      </a:r>
                      <a:endParaRPr lang="it-IT" sz="2800" b="1" dirty="0"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ANTE EURO 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EURO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TOTALE 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PARCO</a:t>
                      </a:r>
                      <a:endParaRPr lang="it-IT" sz="28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129041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Parco</a:t>
                      </a:r>
                      <a:r>
                        <a:rPr lang="it-IT" sz="2800" b="1" baseline="0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 Circolante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709.000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576.000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3.650.000</a:t>
                      </a:r>
                    </a:p>
                  </a:txBody>
                  <a:tcPr marL="7620" marR="7620" marT="7620" marB="0" anchor="ctr"/>
                </a:tc>
              </a:tr>
              <a:tr h="729362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Radiazioni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16.075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24.633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85.033</a:t>
                      </a:r>
                    </a:p>
                  </a:txBody>
                  <a:tcPr marL="7620" marR="7620" marT="7620" marB="0" anchor="ctr"/>
                </a:tc>
              </a:tr>
              <a:tr h="129041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Velocità</a:t>
                      </a:r>
                      <a:r>
                        <a:rPr lang="it-IT" sz="2800" b="1" baseline="0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 di uscita (anni)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36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44</a:t>
                      </a:r>
                      <a:endParaRPr lang="it-IT" sz="3600" b="1" i="0" u="none" strike="noStrike" kern="1200" dirty="0">
                        <a:solidFill>
                          <a:srgbClr val="FF000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36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23</a:t>
                      </a:r>
                      <a:endParaRPr lang="it-IT" sz="3600" b="1" i="0" u="none" strike="noStrike" kern="1200" dirty="0">
                        <a:solidFill>
                          <a:srgbClr val="FF000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endParaRPr lang="it-IT" sz="2800" b="1" i="0" u="none" strike="noStrike" kern="1200" dirty="0">
                        <a:solidFill>
                          <a:srgbClr val="0070C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8748" y="129633"/>
            <a:ext cx="15570204" cy="1412182"/>
          </a:xfrm>
        </p:spPr>
        <p:txBody>
          <a:bodyPr/>
          <a:lstStyle/>
          <a:p>
            <a:r>
              <a:rPr lang="it-IT" dirty="0" smtClean="0"/>
              <a:t>La velocità di smaltimento del Parco anziano</a:t>
            </a:r>
            <a:endParaRPr lang="it-IT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6</a:t>
            </a:fld>
            <a:endParaRPr lang="it-IT" sz="2400" dirty="0">
              <a:solidFill>
                <a:schemeClr val="accent3"/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496484"/>
              </p:ext>
            </p:extLst>
          </p:nvPr>
        </p:nvGraphicFramePr>
        <p:xfrm>
          <a:off x="4088890" y="2451100"/>
          <a:ext cx="9634539" cy="528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2"/>
                <a:gridCol w="1526540"/>
                <a:gridCol w="1748790"/>
                <a:gridCol w="1748790"/>
                <a:gridCol w="1714817"/>
              </a:tblGrid>
              <a:tr h="129041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latin typeface="Sylfaen" panose="010A0502050306030303" pitchFamily="18" charset="0"/>
                        </a:rPr>
                        <a:t>AUTO</a:t>
                      </a:r>
                      <a:endParaRPr lang="it-IT" sz="2800" b="1" dirty="0"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ANTE 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Euro</a:t>
                      </a:r>
                      <a:endParaRPr lang="it-IT" sz="28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EURO 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1</a:t>
                      </a:r>
                      <a:endParaRPr lang="it-IT" sz="28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EURO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TOTALE </a:t>
                      </a:r>
                    </a:p>
                    <a:p>
                      <a:pPr algn="ctr"/>
                      <a:r>
                        <a:rPr lang="it-IT" sz="2800" dirty="0" smtClean="0">
                          <a:latin typeface="Sylfaen" panose="010A0502050306030303" pitchFamily="18" charset="0"/>
                        </a:rPr>
                        <a:t>PARCO</a:t>
                      </a:r>
                      <a:endParaRPr lang="it-IT" sz="2800" dirty="0">
                        <a:latin typeface="Sylfaen" panose="010A0502050306030303" pitchFamily="18" charset="0"/>
                      </a:endParaRPr>
                    </a:p>
                  </a:txBody>
                  <a:tcPr anchor="ctr"/>
                </a:tc>
              </a:tr>
              <a:tr h="682608">
                <a:tc>
                  <a:txBody>
                    <a:bodyPr/>
                    <a:lstStyle/>
                    <a:p>
                      <a:pPr marL="0" algn="ctr" defTabSz="2048206" rtl="0" eaLnBrk="1" fontAlgn="ctr" latinLnBrk="0" hangingPunct="1"/>
                      <a:r>
                        <a:rPr lang="it-IT" sz="2400" b="1" kern="1200" dirty="0">
                          <a:solidFill>
                            <a:schemeClr val="lt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In vigore da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ctr" latinLnBrk="0" hangingPunct="1"/>
                      <a:r>
                        <a:rPr lang="it-IT" sz="2400" b="1" kern="1200" dirty="0">
                          <a:solidFill>
                            <a:schemeClr val="lt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==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ctr" latinLnBrk="0" hangingPunct="1"/>
                      <a:r>
                        <a:rPr lang="it-IT" sz="2400" b="1" kern="1200" dirty="0">
                          <a:solidFill>
                            <a:schemeClr val="lt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01/01/1993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ctr" latinLnBrk="0" hangingPunct="1"/>
                      <a:r>
                        <a:rPr lang="it-IT" sz="2400" b="1" kern="1200" dirty="0">
                          <a:solidFill>
                            <a:schemeClr val="lt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01/01/1997</a:t>
                      </a: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1" i="1" u="none" strike="noStrike" dirty="0">
                        <a:solidFill>
                          <a:srgbClr val="0070C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</a:tr>
              <a:tr h="129041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Parco</a:t>
                      </a:r>
                      <a:r>
                        <a:rPr lang="it-IT" sz="2800" b="1" baseline="0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 Circolante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1.581.000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2.192.000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4.346.000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36.420.000</a:t>
                      </a:r>
                      <a:endParaRPr lang="it-IT" sz="2800" b="1" i="0" u="none" strike="noStrike" kern="1200" dirty="0">
                        <a:solidFill>
                          <a:srgbClr val="0070C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  <a:tr h="729362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Radiazioni 2016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1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52.390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1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89.312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1" u="none" strike="noStrike" kern="1200" dirty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450.142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2800" b="1" i="1" u="none" strike="noStrike" kern="1200" dirty="0">
                          <a:solidFill>
                            <a:srgbClr val="0070C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1.349.043</a:t>
                      </a:r>
                    </a:p>
                  </a:txBody>
                  <a:tcPr marL="7620" marR="7620" marT="7620" marB="0" anchor="ctr"/>
                </a:tc>
              </a:tr>
              <a:tr h="129041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Velocità</a:t>
                      </a:r>
                      <a:r>
                        <a:rPr lang="it-IT" sz="2800" b="1" baseline="0" dirty="0" smtClean="0">
                          <a:solidFill>
                            <a:schemeClr val="bg1"/>
                          </a:solidFill>
                          <a:latin typeface="Sylfaen" panose="010A0502050306030303" pitchFamily="18" charset="0"/>
                        </a:rPr>
                        <a:t> di uscita (anni)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Sylfaen" panose="010A0502050306030303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36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30</a:t>
                      </a:r>
                      <a:endParaRPr lang="it-IT" sz="3600" b="1" i="0" u="none" strike="noStrike" kern="1200" dirty="0">
                        <a:solidFill>
                          <a:srgbClr val="FF000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36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25</a:t>
                      </a:r>
                      <a:endParaRPr lang="it-IT" sz="3600" b="1" i="0" u="none" strike="noStrike" kern="1200" dirty="0">
                        <a:solidFill>
                          <a:srgbClr val="FF000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r>
                        <a:rPr lang="it-IT" sz="36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10</a:t>
                      </a:r>
                      <a:endParaRPr lang="it-IT" sz="3600" b="1" i="0" u="none" strike="noStrike" kern="1200" dirty="0">
                        <a:solidFill>
                          <a:srgbClr val="FF000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2048206" rtl="0" eaLnBrk="1" fontAlgn="b" latinLnBrk="0" hangingPunct="1"/>
                      <a:endParaRPr lang="it-IT" sz="2800" b="1" i="0" u="none" strike="noStrike" kern="1200" dirty="0">
                        <a:solidFill>
                          <a:srgbClr val="0070C0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19150" y="1695450"/>
            <a:ext cx="953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3"/>
                </a:solidFill>
                <a:latin typeface="Sylfaen" panose="010A0502050306030303" pitchFamily="18" charset="0"/>
              </a:rPr>
              <a:t>Parco 2016 realmente circolante (stima UNRAE)</a:t>
            </a:r>
            <a:endParaRPr lang="it-IT" dirty="0">
              <a:solidFill>
                <a:schemeClr val="accent3"/>
              </a:solidFill>
              <a:latin typeface="Sylfaen" panose="010A0502050306030303" pitchFamily="18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7855433" y="11525250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0436708" y="6667500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8741258" y="6667500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7007708" y="6667500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0349323" y="11525250"/>
            <a:ext cx="1695450" cy="8191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96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282033"/>
            <a:ext cx="15570204" cy="1412182"/>
          </a:xfrm>
        </p:spPr>
        <p:txBody>
          <a:bodyPr/>
          <a:lstStyle/>
          <a:p>
            <a:r>
              <a:rPr lang="it-IT" dirty="0" smtClean="0"/>
              <a:t>Possibili soluzioni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66825" y="2743203"/>
            <a:ext cx="15553728" cy="9051926"/>
          </a:xfrm>
        </p:spPr>
        <p:txBody>
          <a:bodyPr>
            <a:normAutofit/>
          </a:bodyPr>
          <a:lstStyle/>
          <a:p>
            <a:r>
              <a:rPr lang="it-IT" sz="5400" dirty="0" smtClean="0"/>
              <a:t>Proposta di detraibilità di parte dei costi di acquisto a fronte di rottamazione ante Euro 3</a:t>
            </a:r>
          </a:p>
          <a:p>
            <a:endParaRPr lang="it-IT" sz="5400" dirty="0"/>
          </a:p>
          <a:p>
            <a:pPr marL="0" indent="0">
              <a:buNone/>
            </a:pPr>
            <a:endParaRPr lang="it-IT" sz="5400" dirty="0" smtClean="0"/>
          </a:p>
          <a:p>
            <a:r>
              <a:rPr lang="it-IT" sz="5400" dirty="0" smtClean="0"/>
              <a:t>Modello francese: estendere la detraibilità anche per acquisti usato Euro 5, Euro 6 con rottamazione</a:t>
            </a:r>
            <a:endParaRPr lang="it-IT" sz="5400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7</a:t>
            </a:fld>
            <a:endParaRPr lang="it-IT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48" y="224883"/>
            <a:ext cx="15570204" cy="1412182"/>
          </a:xfrm>
        </p:spPr>
        <p:txBody>
          <a:bodyPr/>
          <a:lstStyle/>
          <a:p>
            <a:r>
              <a:rPr lang="it-IT" dirty="0" smtClean="0"/>
              <a:t>Campagne di stimolo alla sostituzione</a:t>
            </a:r>
            <a:endParaRPr lang="it-IT" dirty="0"/>
          </a:p>
        </p:txBody>
      </p:sp>
      <p:sp>
        <p:nvSpPr>
          <p:cNvPr id="2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8</a:t>
            </a:fld>
            <a:endParaRPr lang="it-IT" sz="2400" dirty="0">
              <a:solidFill>
                <a:schemeClr val="accent3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718458" y="2035416"/>
            <a:ext cx="15778842" cy="10412163"/>
            <a:chOff x="718458" y="2035416"/>
            <a:chExt cx="15778842" cy="10412163"/>
          </a:xfrm>
        </p:grpSpPr>
        <p:grpSp>
          <p:nvGrpSpPr>
            <p:cNvPr id="23" name="Gruppo 22"/>
            <p:cNvGrpSpPr/>
            <p:nvPr/>
          </p:nvGrpSpPr>
          <p:grpSpPr>
            <a:xfrm>
              <a:off x="924089" y="2035416"/>
              <a:ext cx="15332630" cy="10412163"/>
              <a:chOff x="504988" y="233264"/>
              <a:chExt cx="17085759" cy="12804866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9" t="69287" r="55186" b="23030"/>
              <a:stretch/>
            </p:blipFill>
            <p:spPr bwMode="auto">
              <a:xfrm>
                <a:off x="5663514" y="233264"/>
                <a:ext cx="6791816" cy="934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7" t="70335" r="56720" b="15943"/>
              <a:stretch/>
            </p:blipFill>
            <p:spPr bwMode="auto">
              <a:xfrm>
                <a:off x="2895058" y="2860339"/>
                <a:ext cx="9560272" cy="1691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95" t="61587" r="50637" b="32162"/>
              <a:stretch/>
            </p:blipFill>
            <p:spPr bwMode="auto">
              <a:xfrm>
                <a:off x="2895061" y="1434486"/>
                <a:ext cx="6879774" cy="1238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07" t="53480" r="56130" b="36557"/>
              <a:stretch/>
            </p:blipFill>
            <p:spPr bwMode="auto">
              <a:xfrm>
                <a:off x="1091817" y="4695408"/>
                <a:ext cx="4325258" cy="1973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25" t="71999" r="62923" b="20448"/>
              <a:stretch/>
            </p:blipFill>
            <p:spPr bwMode="auto">
              <a:xfrm>
                <a:off x="504988" y="11165451"/>
                <a:ext cx="6462268" cy="1451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uppo 9"/>
              <p:cNvGrpSpPr/>
              <p:nvPr/>
            </p:nvGrpSpPr>
            <p:grpSpPr>
              <a:xfrm>
                <a:off x="12682193" y="233267"/>
                <a:ext cx="4908554" cy="3167758"/>
                <a:chOff x="5785434" y="63671"/>
                <a:chExt cx="3254218" cy="2259623"/>
              </a:xfrm>
            </p:grpSpPr>
            <p:pic>
              <p:nvPicPr>
                <p:cNvPr id="1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34" t="28129" r="26968" b="12706"/>
                <a:stretch/>
              </p:blipFill>
              <p:spPr bwMode="auto">
                <a:xfrm>
                  <a:off x="5785434" y="63671"/>
                  <a:ext cx="3254218" cy="2259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Rettangolo 11"/>
                <p:cNvSpPr/>
                <p:nvPr/>
              </p:nvSpPr>
              <p:spPr>
                <a:xfrm>
                  <a:off x="5834475" y="692696"/>
                  <a:ext cx="1267341" cy="288032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Rettangolo 12"/>
                <p:cNvSpPr/>
                <p:nvPr/>
              </p:nvSpPr>
              <p:spPr>
                <a:xfrm>
                  <a:off x="7637198" y="1703246"/>
                  <a:ext cx="480369" cy="13436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7614534" y="1644678"/>
                  <a:ext cx="710794" cy="241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00"/>
                  <a:r>
                    <a:rPr lang="it-IT" sz="1600" dirty="0">
                      <a:solidFill>
                        <a:prstClr val="white"/>
                      </a:solidFill>
                    </a:rPr>
                    <a:t>AUTO</a:t>
                  </a:r>
                </a:p>
              </p:txBody>
            </p:sp>
          </p:grpSp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05" t="29963" r="24922" b="63077"/>
              <a:stretch/>
            </p:blipFill>
            <p:spPr bwMode="auto">
              <a:xfrm>
                <a:off x="800136" y="9594303"/>
                <a:ext cx="16790370" cy="1248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uppo 15"/>
              <p:cNvGrpSpPr/>
              <p:nvPr/>
            </p:nvGrpSpPr>
            <p:grpSpPr>
              <a:xfrm>
                <a:off x="5680314" y="4695408"/>
                <a:ext cx="11910192" cy="4170348"/>
                <a:chOff x="395536" y="504202"/>
                <a:chExt cx="5955096" cy="2085174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93" t="31970" r="15847" b="20111"/>
                <a:stretch/>
              </p:blipFill>
              <p:spPr bwMode="auto">
                <a:xfrm>
                  <a:off x="395536" y="504202"/>
                  <a:ext cx="5955096" cy="2085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Rettangolo 17"/>
                <p:cNvSpPr/>
                <p:nvPr/>
              </p:nvSpPr>
              <p:spPr>
                <a:xfrm>
                  <a:off x="3995936" y="1546789"/>
                  <a:ext cx="936104" cy="154019"/>
                </a:xfrm>
                <a:prstGeom prst="rect">
                  <a:avLst/>
                </a:prstGeom>
                <a:solidFill>
                  <a:srgbClr val="0056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38" t="37889" r="56487" b="58974"/>
              <a:stretch/>
            </p:blipFill>
            <p:spPr bwMode="auto">
              <a:xfrm>
                <a:off x="5680314" y="12195626"/>
                <a:ext cx="7056784" cy="842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uppo 19"/>
              <p:cNvGrpSpPr/>
              <p:nvPr/>
            </p:nvGrpSpPr>
            <p:grpSpPr>
              <a:xfrm>
                <a:off x="13401124" y="11285808"/>
                <a:ext cx="4153840" cy="1049000"/>
                <a:chOff x="5580112" y="3888336"/>
                <a:chExt cx="2076920" cy="524500"/>
              </a:xfrm>
            </p:grpSpPr>
            <p:pic>
              <p:nvPicPr>
                <p:cNvPr id="21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738" t="49659" r="25869" b="45046"/>
                <a:stretch/>
              </p:blipFill>
              <p:spPr bwMode="auto">
                <a:xfrm>
                  <a:off x="5580112" y="3888336"/>
                  <a:ext cx="2076920" cy="524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Rettangolo 21"/>
                <p:cNvSpPr/>
                <p:nvPr/>
              </p:nvSpPr>
              <p:spPr>
                <a:xfrm>
                  <a:off x="7380312" y="3991985"/>
                  <a:ext cx="276720" cy="15401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/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" name="Rettangolo 2"/>
            <p:cNvSpPr/>
            <p:nvPr/>
          </p:nvSpPr>
          <p:spPr>
            <a:xfrm>
              <a:off x="12496983" y="9391650"/>
              <a:ext cx="4000317" cy="153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15658312" y="10710735"/>
              <a:ext cx="572005" cy="1384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718458" y="9540272"/>
              <a:ext cx="1442074" cy="1384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692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1598" y="243933"/>
            <a:ext cx="15570204" cy="1412182"/>
          </a:xfrm>
        </p:spPr>
        <p:txBody>
          <a:bodyPr/>
          <a:lstStyle/>
          <a:p>
            <a:r>
              <a:rPr lang="it-IT" dirty="0" smtClean="0"/>
              <a:t>Mappa dei blocchi alla circolazione vetture Diesel 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4" t="25505" r="16350" b="11337"/>
          <a:stretch/>
        </p:blipFill>
        <p:spPr bwMode="auto">
          <a:xfrm>
            <a:off x="666750" y="2324015"/>
            <a:ext cx="13076592" cy="899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306050" y="9448800"/>
            <a:ext cx="3437292" cy="476250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800100" y="4924335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Sylfaen" panose="010A0502050306030303" pitchFamily="18" charset="0"/>
              </a:rPr>
              <a:t>Permanenti</a:t>
            </a:r>
          </a:p>
          <a:p>
            <a:r>
              <a:rPr lang="it-IT" b="1" dirty="0" smtClean="0">
                <a:latin typeface="Sylfaen" panose="010A0502050306030303" pitchFamily="18" charset="0"/>
              </a:rPr>
              <a:t>Fino a Euro…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66750" y="11325314"/>
            <a:ext cx="5123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Sylfaen" panose="010A0502050306030303" pitchFamily="18" charset="0"/>
              </a:rPr>
              <a:t>*  Accordo bacino Padano</a:t>
            </a:r>
          </a:p>
          <a:p>
            <a:r>
              <a:rPr lang="it-IT" b="1" dirty="0" smtClean="0">
                <a:latin typeface="Sylfaen" panose="010A0502050306030303" pitchFamily="18" charset="0"/>
              </a:rPr>
              <a:t>** Senza FAP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7067951" y="12878235"/>
            <a:ext cx="762849" cy="576508"/>
          </a:xfrm>
        </p:spPr>
        <p:txBody>
          <a:bodyPr/>
          <a:lstStyle/>
          <a:p>
            <a:fld id="{A6F0260D-FF58-4DCC-9818-A55E5C093361}" type="slidenum">
              <a:rPr lang="it-IT" sz="2400" smtClean="0">
                <a:solidFill>
                  <a:schemeClr val="accent3"/>
                </a:solidFill>
              </a:rPr>
              <a:t>9</a:t>
            </a:fld>
            <a:endParaRPr lang="it-IT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roject_Status_Blue">
      <a:dk1>
        <a:srgbClr val="363B41"/>
      </a:dk1>
      <a:lt1>
        <a:srgbClr val="FFFFFF"/>
      </a:lt1>
      <a:dk2>
        <a:srgbClr val="363B41"/>
      </a:dk2>
      <a:lt2>
        <a:srgbClr val="FFFFFF"/>
      </a:lt2>
      <a:accent1>
        <a:srgbClr val="0094EA"/>
      </a:accent1>
      <a:accent2>
        <a:srgbClr val="0083CC"/>
      </a:accent2>
      <a:accent3>
        <a:srgbClr val="0068A2"/>
      </a:accent3>
      <a:accent4>
        <a:srgbClr val="15ABFF"/>
      </a:accent4>
      <a:accent5>
        <a:srgbClr val="33B6FF"/>
      </a:accent5>
      <a:accent6>
        <a:srgbClr val="4FC0FF"/>
      </a:accent6>
      <a:hlink>
        <a:srgbClr val="0A8CAA"/>
      </a:hlink>
      <a:folHlink>
        <a:srgbClr val="5F497A"/>
      </a:folHlink>
    </a:clrScheme>
    <a:fontScheme name="roboto">
      <a:majorFont>
        <a:latin typeface="Roboto Slab"/>
        <a:ea typeface=""/>
        <a:cs typeface=""/>
      </a:majorFont>
      <a:minorFont>
        <a:latin typeface="Lato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9581</TotalTime>
  <Words>919</Words>
  <Application>Microsoft Office PowerPoint</Application>
  <PresentationFormat>Personalizzato</PresentationFormat>
  <Paragraphs>307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Office Theme</vt:lpstr>
      <vt:lpstr>Stati Generali della Mobilità </vt:lpstr>
      <vt:lpstr>Romano Valente Direttore Generale</vt:lpstr>
      <vt:lpstr>L’UNRAE in numeri e chi siamo</vt:lpstr>
      <vt:lpstr>L’Auto è centrale nel bisogno di mobilità</vt:lpstr>
      <vt:lpstr>L’Auto e l’Ambiente</vt:lpstr>
      <vt:lpstr>La velocità di smaltimento del Parco anziano</vt:lpstr>
      <vt:lpstr>Possibili soluzioni</vt:lpstr>
      <vt:lpstr>Campagne di stimolo alla sostituzione</vt:lpstr>
      <vt:lpstr>Mappa dei blocchi alla circolazione vetture Diesel </vt:lpstr>
      <vt:lpstr> Parco Circolante Roma (fonte: ACI)</vt:lpstr>
      <vt:lpstr>L’ evoluzione della mobilità</vt:lpstr>
      <vt:lpstr>L’evoluzione della mobilità</vt:lpstr>
      <vt:lpstr>Intanto… La neutralità tecnologica.</vt:lpstr>
      <vt:lpstr>Presentazione standard di PowerPoint</vt:lpstr>
      <vt:lpstr>     Backup</vt:lpstr>
      <vt:lpstr>Esenzioni pagamento del Bollo Auto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Lopez</dc:creator>
  <cp:lastModifiedBy>Romano Valente</cp:lastModifiedBy>
  <cp:revision>2073</cp:revision>
  <cp:lastPrinted>2018-02-20T16:24:14Z</cp:lastPrinted>
  <dcterms:created xsi:type="dcterms:W3CDTF">2014-11-12T21:47:38Z</dcterms:created>
  <dcterms:modified xsi:type="dcterms:W3CDTF">2018-02-20T16:38:46Z</dcterms:modified>
</cp:coreProperties>
</file>